
<file path=[Content_Types].xml><?xml version="1.0" encoding="utf-8"?>
<Types xmlns="http://schemas.openxmlformats.org/package/2006/content-types">
  <Default Extension="jpeg" ContentType="image/jpeg"/>
  <Default Extension="wmf" ContentType="image/x-wmf"/>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97"/>
  </p:notesMasterIdLst>
  <p:sldIdLst>
    <p:sldId id="256" r:id="rId2"/>
    <p:sldId id="309" r:id="rId3"/>
    <p:sldId id="322" r:id="rId4"/>
    <p:sldId id="351" r:id="rId5"/>
    <p:sldId id="259" r:id="rId6"/>
    <p:sldId id="264" r:id="rId7"/>
    <p:sldId id="265" r:id="rId8"/>
    <p:sldId id="339" r:id="rId9"/>
    <p:sldId id="273" r:id="rId10"/>
    <p:sldId id="335" r:id="rId11"/>
    <p:sldId id="276" r:id="rId12"/>
    <p:sldId id="269" r:id="rId13"/>
    <p:sldId id="274" r:id="rId14"/>
    <p:sldId id="331" r:id="rId15"/>
    <p:sldId id="266" r:id="rId16"/>
    <p:sldId id="379" r:id="rId17"/>
    <p:sldId id="258" r:id="rId18"/>
    <p:sldId id="261" r:id="rId19"/>
    <p:sldId id="280" r:id="rId20"/>
    <p:sldId id="368" r:id="rId21"/>
    <p:sldId id="342" r:id="rId22"/>
    <p:sldId id="367" r:id="rId23"/>
    <p:sldId id="289" r:id="rId24"/>
    <p:sldId id="366" r:id="rId25"/>
    <p:sldId id="328" r:id="rId26"/>
    <p:sldId id="286" r:id="rId27"/>
    <p:sldId id="327" r:id="rId28"/>
    <p:sldId id="287" r:id="rId29"/>
    <p:sldId id="260" r:id="rId30"/>
    <p:sldId id="288" r:id="rId31"/>
    <p:sldId id="263" r:id="rId32"/>
    <p:sldId id="310" r:id="rId33"/>
    <p:sldId id="291" r:id="rId34"/>
    <p:sldId id="281" r:id="rId35"/>
    <p:sldId id="324" r:id="rId36"/>
    <p:sldId id="290" r:id="rId37"/>
    <p:sldId id="323" r:id="rId38"/>
    <p:sldId id="312" r:id="rId39"/>
    <p:sldId id="311" r:id="rId40"/>
    <p:sldId id="333" r:id="rId41"/>
    <p:sldId id="334" r:id="rId42"/>
    <p:sldId id="306" r:id="rId43"/>
    <p:sldId id="340" r:id="rId44"/>
    <p:sldId id="275" r:id="rId45"/>
    <p:sldId id="316" r:id="rId46"/>
    <p:sldId id="279" r:id="rId47"/>
    <p:sldId id="318" r:id="rId48"/>
    <p:sldId id="283" r:id="rId49"/>
    <p:sldId id="326" r:id="rId50"/>
    <p:sldId id="284" r:id="rId51"/>
    <p:sldId id="330" r:id="rId52"/>
    <p:sldId id="320" r:id="rId53"/>
    <p:sldId id="315" r:id="rId54"/>
    <p:sldId id="325" r:id="rId55"/>
    <p:sldId id="350" r:id="rId56"/>
    <p:sldId id="277" r:id="rId57"/>
    <p:sldId id="296" r:id="rId58"/>
    <p:sldId id="297" r:id="rId59"/>
    <p:sldId id="285" r:id="rId60"/>
    <p:sldId id="321" r:id="rId61"/>
    <p:sldId id="294" r:id="rId62"/>
    <p:sldId id="299" r:id="rId63"/>
    <p:sldId id="300" r:id="rId64"/>
    <p:sldId id="307" r:id="rId65"/>
    <p:sldId id="303" r:id="rId66"/>
    <p:sldId id="301" r:id="rId67"/>
    <p:sldId id="304" r:id="rId68"/>
    <p:sldId id="313" r:id="rId69"/>
    <p:sldId id="305" r:id="rId70"/>
    <p:sldId id="317" r:id="rId71"/>
    <p:sldId id="338" r:id="rId72"/>
    <p:sldId id="369" r:id="rId73"/>
    <p:sldId id="371" r:id="rId74"/>
    <p:sldId id="374" r:id="rId75"/>
    <p:sldId id="372" r:id="rId76"/>
    <p:sldId id="370" r:id="rId77"/>
    <p:sldId id="360" r:id="rId78"/>
    <p:sldId id="375" r:id="rId79"/>
    <p:sldId id="378" r:id="rId80"/>
    <p:sldId id="376" r:id="rId81"/>
    <p:sldId id="355" r:id="rId82"/>
    <p:sldId id="356" r:id="rId83"/>
    <p:sldId id="346" r:id="rId84"/>
    <p:sldId id="344" r:id="rId85"/>
    <p:sldId id="353" r:id="rId86"/>
    <p:sldId id="354" r:id="rId87"/>
    <p:sldId id="348" r:id="rId88"/>
    <p:sldId id="349" r:id="rId89"/>
    <p:sldId id="363" r:id="rId90"/>
    <p:sldId id="364" r:id="rId91"/>
    <p:sldId id="361" r:id="rId92"/>
    <p:sldId id="362" r:id="rId93"/>
    <p:sldId id="380" r:id="rId94"/>
    <p:sldId id="365" r:id="rId95"/>
    <p:sldId id="329" r:id="rId96"/>
  </p:sldIdLst>
  <p:sldSz cx="9144000" cy="6858000" type="screen4x3"/>
  <p:notesSz cx="6858000" cy="994568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9F31D94E-A28F-45E8-B9C6-76233AB71997}">
          <p14:sldIdLst>
            <p14:sldId id="256"/>
            <p14:sldId id="309"/>
            <p14:sldId id="322"/>
            <p14:sldId id="351"/>
            <p14:sldId id="259"/>
            <p14:sldId id="264"/>
            <p14:sldId id="265"/>
            <p14:sldId id="339"/>
            <p14:sldId id="273"/>
            <p14:sldId id="335"/>
            <p14:sldId id="276"/>
            <p14:sldId id="269"/>
            <p14:sldId id="274"/>
            <p14:sldId id="331"/>
            <p14:sldId id="266"/>
            <p14:sldId id="379"/>
            <p14:sldId id="258"/>
            <p14:sldId id="261"/>
            <p14:sldId id="280"/>
            <p14:sldId id="368"/>
            <p14:sldId id="342"/>
            <p14:sldId id="367"/>
            <p14:sldId id="289"/>
            <p14:sldId id="366"/>
            <p14:sldId id="328"/>
            <p14:sldId id="286"/>
            <p14:sldId id="327"/>
            <p14:sldId id="287"/>
            <p14:sldId id="260"/>
            <p14:sldId id="288"/>
            <p14:sldId id="263"/>
            <p14:sldId id="310"/>
            <p14:sldId id="291"/>
            <p14:sldId id="281"/>
            <p14:sldId id="324"/>
            <p14:sldId id="290"/>
            <p14:sldId id="323"/>
            <p14:sldId id="312"/>
            <p14:sldId id="311"/>
            <p14:sldId id="333"/>
            <p14:sldId id="334"/>
            <p14:sldId id="306"/>
            <p14:sldId id="340"/>
          </p14:sldIdLst>
        </p14:section>
        <p14:section name="Untitled Section" id="{5A6ACF30-2A9F-47C2-A406-19DE12FFCC78}">
          <p14:sldIdLst>
            <p14:sldId id="275"/>
            <p14:sldId id="316"/>
            <p14:sldId id="279"/>
            <p14:sldId id="318"/>
            <p14:sldId id="283"/>
            <p14:sldId id="326"/>
            <p14:sldId id="284"/>
            <p14:sldId id="330"/>
            <p14:sldId id="320"/>
            <p14:sldId id="315"/>
            <p14:sldId id="325"/>
            <p14:sldId id="350"/>
            <p14:sldId id="277"/>
            <p14:sldId id="296"/>
            <p14:sldId id="297"/>
            <p14:sldId id="285"/>
            <p14:sldId id="321"/>
            <p14:sldId id="294"/>
            <p14:sldId id="299"/>
            <p14:sldId id="300"/>
            <p14:sldId id="307"/>
            <p14:sldId id="303"/>
            <p14:sldId id="301"/>
            <p14:sldId id="304"/>
            <p14:sldId id="313"/>
            <p14:sldId id="305"/>
            <p14:sldId id="317"/>
            <p14:sldId id="338"/>
            <p14:sldId id="369"/>
            <p14:sldId id="371"/>
            <p14:sldId id="374"/>
            <p14:sldId id="372"/>
            <p14:sldId id="370"/>
            <p14:sldId id="360"/>
            <p14:sldId id="375"/>
            <p14:sldId id="378"/>
            <p14:sldId id="376"/>
            <p14:sldId id="355"/>
            <p14:sldId id="356"/>
            <p14:sldId id="346"/>
            <p14:sldId id="344"/>
            <p14:sldId id="353"/>
            <p14:sldId id="354"/>
            <p14:sldId id="348"/>
            <p14:sldId id="349"/>
            <p14:sldId id="363"/>
            <p14:sldId id="364"/>
            <p14:sldId id="361"/>
            <p14:sldId id="362"/>
            <p14:sldId id="380"/>
            <p14:sldId id="365"/>
            <p14:sldId id="329"/>
          </p14:sldIdLst>
        </p14:section>
      </p14:section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loop="1">
    <p:kiosk/>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71" autoAdjust="0"/>
    <p:restoredTop sz="94628" autoAdjust="0"/>
  </p:normalViewPr>
  <p:slideViewPr>
    <p:cSldViewPr>
      <p:cViewPr varScale="1">
        <p:scale>
          <a:sx n="103" d="100"/>
          <a:sy n="103" d="100"/>
        </p:scale>
        <p:origin x="-228" y="-96"/>
      </p:cViewPr>
      <p:guideLst>
        <p:guide orient="horz" pos="2160"/>
        <p:guide pos="2880"/>
      </p:guideLst>
    </p:cSldViewPr>
  </p:slideViewPr>
  <p:outlineViewPr>
    <p:cViewPr>
      <p:scale>
        <a:sx n="33" d="100"/>
        <a:sy n="33" d="100"/>
      </p:scale>
      <p:origin x="72"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slide" Target="slides/slide83.xml"/><Relationship Id="rId89" Type="http://schemas.openxmlformats.org/officeDocument/2006/relationships/slide" Target="slides/slide88.xml"/><Relationship Id="rId97" Type="http://schemas.openxmlformats.org/officeDocument/2006/relationships/notesMaster" Target="notesMasters/notesMaster1.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viewProps" Target="viewProps.xml"/><Relationship Id="rId10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97284"/>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97284"/>
          </a:xfrm>
          <a:prstGeom prst="rect">
            <a:avLst/>
          </a:prstGeom>
        </p:spPr>
        <p:txBody>
          <a:bodyPr vert="horz" lIns="91440" tIns="45720" rIns="91440" bIns="45720" rtlCol="0"/>
          <a:lstStyle>
            <a:lvl1pPr algn="r">
              <a:defRPr sz="1200"/>
            </a:lvl1pPr>
          </a:lstStyle>
          <a:p>
            <a:fld id="{9562A514-EC19-4263-9764-F081ED682BF1}" type="datetimeFigureOut">
              <a:rPr lang="en-GB" smtClean="0"/>
              <a:t>30/04/2013</a:t>
            </a:fld>
            <a:endParaRPr lang="en-GB"/>
          </a:p>
        </p:txBody>
      </p:sp>
      <p:sp>
        <p:nvSpPr>
          <p:cNvPr id="4" name="Slide Image Placeholder 3"/>
          <p:cNvSpPr>
            <a:spLocks noGrp="1" noRot="1" noChangeAspect="1"/>
          </p:cNvSpPr>
          <p:nvPr>
            <p:ph type="sldImg" idx="2"/>
          </p:nvPr>
        </p:nvSpPr>
        <p:spPr>
          <a:xfrm>
            <a:off x="942975" y="746125"/>
            <a:ext cx="4972050" cy="3729038"/>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724202"/>
            <a:ext cx="5486400" cy="447556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9446678"/>
            <a:ext cx="2971800" cy="497284"/>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9446678"/>
            <a:ext cx="2971800" cy="497284"/>
          </a:xfrm>
          <a:prstGeom prst="rect">
            <a:avLst/>
          </a:prstGeom>
        </p:spPr>
        <p:txBody>
          <a:bodyPr vert="horz" lIns="91440" tIns="45720" rIns="91440" bIns="45720" rtlCol="0" anchor="b"/>
          <a:lstStyle>
            <a:lvl1pPr algn="r">
              <a:defRPr sz="1200"/>
            </a:lvl1pPr>
          </a:lstStyle>
          <a:p>
            <a:fld id="{B4A472CB-C76A-40A5-A3E3-001C32663E8B}" type="slidenum">
              <a:rPr lang="en-GB" smtClean="0"/>
              <a:t>‹#›</a:t>
            </a:fld>
            <a:endParaRPr lang="en-GB"/>
          </a:p>
        </p:txBody>
      </p:sp>
    </p:spTree>
    <p:extLst>
      <p:ext uri="{BB962C8B-B14F-4D97-AF65-F5344CB8AC3E}">
        <p14:creationId xmlns:p14="http://schemas.microsoft.com/office/powerpoint/2010/main" val="3000634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2000" dirty="0">
              <a:latin typeface="Papyrus" pitchFamily="66" charset="0"/>
            </a:endParaRPr>
          </a:p>
        </p:txBody>
      </p:sp>
      <p:sp>
        <p:nvSpPr>
          <p:cNvPr id="4" name="Slide Number Placeholder 3"/>
          <p:cNvSpPr>
            <a:spLocks noGrp="1"/>
          </p:cNvSpPr>
          <p:nvPr>
            <p:ph type="sldNum" sz="quarter" idx="10"/>
          </p:nvPr>
        </p:nvSpPr>
        <p:spPr/>
        <p:txBody>
          <a:bodyPr/>
          <a:lstStyle/>
          <a:p>
            <a:fld id="{B4A472CB-C76A-40A5-A3E3-001C32663E8B}" type="slidenum">
              <a:rPr lang="en-GB" smtClean="0"/>
              <a:t>17</a:t>
            </a:fld>
            <a:endParaRPr lang="en-GB"/>
          </a:p>
        </p:txBody>
      </p:sp>
    </p:spTree>
    <p:extLst>
      <p:ext uri="{BB962C8B-B14F-4D97-AF65-F5344CB8AC3E}">
        <p14:creationId xmlns:p14="http://schemas.microsoft.com/office/powerpoint/2010/main" val="40408440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400" dirty="0" smtClean="0">
                <a:latin typeface="Papyrus" pitchFamily="66" charset="0"/>
              </a:rPr>
              <a:t>The</a:t>
            </a:r>
            <a:r>
              <a:rPr lang="en-GB" sz="1400" baseline="0" dirty="0" smtClean="0">
                <a:latin typeface="Papyrus" pitchFamily="66" charset="0"/>
              </a:rPr>
              <a:t> Raiders’ Circle showing the style of the stonemasonry.</a:t>
            </a:r>
            <a:endParaRPr lang="en-GB" sz="1400" dirty="0">
              <a:latin typeface="Papyrus" pitchFamily="66" charset="0"/>
            </a:endParaRPr>
          </a:p>
        </p:txBody>
      </p:sp>
      <p:sp>
        <p:nvSpPr>
          <p:cNvPr id="4" name="Slide Number Placeholder 3"/>
          <p:cNvSpPr>
            <a:spLocks noGrp="1"/>
          </p:cNvSpPr>
          <p:nvPr>
            <p:ph type="sldNum" sz="quarter" idx="10"/>
          </p:nvPr>
        </p:nvSpPr>
        <p:spPr/>
        <p:txBody>
          <a:bodyPr/>
          <a:lstStyle/>
          <a:p>
            <a:fld id="{B4A472CB-C76A-40A5-A3E3-001C32663E8B}" type="slidenum">
              <a:rPr lang="en-GB" smtClean="0"/>
              <a:t>31</a:t>
            </a:fld>
            <a:endParaRPr lang="en-GB"/>
          </a:p>
        </p:txBody>
      </p:sp>
    </p:spTree>
    <p:extLst>
      <p:ext uri="{BB962C8B-B14F-4D97-AF65-F5344CB8AC3E}">
        <p14:creationId xmlns:p14="http://schemas.microsoft.com/office/powerpoint/2010/main" val="415821306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4E6B07FB-F5E7-4CDC-904A-6C414BA471AD}" type="datetimeFigureOut">
              <a:rPr lang="en-GB" smtClean="0"/>
              <a:t>30/04/2013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A0F1873-DD43-495E-9C6A-EE964C5B6D7F}" type="slidenum">
              <a:rPr lang="en-GB" smtClean="0"/>
              <a:t>‹#›</a:t>
            </a:fld>
            <a:endParaRPr lang="en-GB"/>
          </a:p>
        </p:txBody>
      </p:sp>
    </p:spTree>
    <p:extLst>
      <p:ext uri="{BB962C8B-B14F-4D97-AF65-F5344CB8AC3E}">
        <p14:creationId xmlns:p14="http://schemas.microsoft.com/office/powerpoint/2010/main" val="2939233584"/>
      </p:ext>
    </p:extLst>
  </p:cSld>
  <p:clrMapOvr>
    <a:masterClrMapping/>
  </p:clrMapOvr>
  <mc:AlternateContent xmlns:mc="http://schemas.openxmlformats.org/markup-compatibility/2006" xmlns:p14="http://schemas.microsoft.com/office/powerpoint/2010/main">
    <mc:Choice Requires="p14">
      <p:transition p14:dur="100" advClick="0" advTm="5000">
        <p:cut/>
      </p:transition>
    </mc:Choice>
    <mc:Fallback xmlns="">
      <p:transition advClick="0" advTm="5000">
        <p:cut/>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4E6B07FB-F5E7-4CDC-904A-6C414BA471AD}" type="datetimeFigureOut">
              <a:rPr lang="en-GB" smtClean="0"/>
              <a:t>30/04/2013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A0F1873-DD43-495E-9C6A-EE964C5B6D7F}" type="slidenum">
              <a:rPr lang="en-GB" smtClean="0"/>
              <a:t>‹#›</a:t>
            </a:fld>
            <a:endParaRPr lang="en-GB"/>
          </a:p>
        </p:txBody>
      </p:sp>
    </p:spTree>
    <p:extLst>
      <p:ext uri="{BB962C8B-B14F-4D97-AF65-F5344CB8AC3E}">
        <p14:creationId xmlns:p14="http://schemas.microsoft.com/office/powerpoint/2010/main" val="3746311767"/>
      </p:ext>
    </p:extLst>
  </p:cSld>
  <p:clrMapOvr>
    <a:masterClrMapping/>
  </p:clrMapOvr>
  <mc:AlternateContent xmlns:mc="http://schemas.openxmlformats.org/markup-compatibility/2006" xmlns:p14="http://schemas.microsoft.com/office/powerpoint/2010/main">
    <mc:Choice Requires="p14">
      <p:transition p14:dur="100" advClick="0" advTm="5000">
        <p:cut/>
      </p:transition>
    </mc:Choice>
    <mc:Fallback xmlns="">
      <p:transition advClick="0" advTm="5000">
        <p:cut/>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4E6B07FB-F5E7-4CDC-904A-6C414BA471AD}" type="datetimeFigureOut">
              <a:rPr lang="en-GB" smtClean="0"/>
              <a:t>30/04/2013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A0F1873-DD43-495E-9C6A-EE964C5B6D7F}" type="slidenum">
              <a:rPr lang="en-GB" smtClean="0"/>
              <a:t>‹#›</a:t>
            </a:fld>
            <a:endParaRPr lang="en-GB"/>
          </a:p>
        </p:txBody>
      </p:sp>
    </p:spTree>
    <p:extLst>
      <p:ext uri="{BB962C8B-B14F-4D97-AF65-F5344CB8AC3E}">
        <p14:creationId xmlns:p14="http://schemas.microsoft.com/office/powerpoint/2010/main" val="1305377892"/>
      </p:ext>
    </p:extLst>
  </p:cSld>
  <p:clrMapOvr>
    <a:masterClrMapping/>
  </p:clrMapOvr>
  <mc:AlternateContent xmlns:mc="http://schemas.openxmlformats.org/markup-compatibility/2006" xmlns:p14="http://schemas.microsoft.com/office/powerpoint/2010/main">
    <mc:Choice Requires="p14">
      <p:transition p14:dur="100" advClick="0" advTm="5000">
        <p:cut/>
      </p:transition>
    </mc:Choice>
    <mc:Fallback xmlns="">
      <p:transition advClick="0" advTm="5000">
        <p:cut/>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4E6B07FB-F5E7-4CDC-904A-6C414BA471AD}" type="datetimeFigureOut">
              <a:rPr lang="en-GB" smtClean="0"/>
              <a:t>30/04/2013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A0F1873-DD43-495E-9C6A-EE964C5B6D7F}" type="slidenum">
              <a:rPr lang="en-GB" smtClean="0"/>
              <a:t>‹#›</a:t>
            </a:fld>
            <a:endParaRPr lang="en-GB"/>
          </a:p>
        </p:txBody>
      </p:sp>
    </p:spTree>
    <p:extLst>
      <p:ext uri="{BB962C8B-B14F-4D97-AF65-F5344CB8AC3E}">
        <p14:creationId xmlns:p14="http://schemas.microsoft.com/office/powerpoint/2010/main" val="1949442943"/>
      </p:ext>
    </p:extLst>
  </p:cSld>
  <p:clrMapOvr>
    <a:masterClrMapping/>
  </p:clrMapOvr>
  <mc:AlternateContent xmlns:mc="http://schemas.openxmlformats.org/markup-compatibility/2006" xmlns:p14="http://schemas.microsoft.com/office/powerpoint/2010/main">
    <mc:Choice Requires="p14">
      <p:transition p14:dur="100" advClick="0" advTm="5000">
        <p:cut/>
      </p:transition>
    </mc:Choice>
    <mc:Fallback xmlns="">
      <p:transition advClick="0" advTm="5000">
        <p:cut/>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E6B07FB-F5E7-4CDC-904A-6C414BA471AD}" type="datetimeFigureOut">
              <a:rPr lang="en-GB" smtClean="0"/>
              <a:t>30/04/2013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A0F1873-DD43-495E-9C6A-EE964C5B6D7F}" type="slidenum">
              <a:rPr lang="en-GB" smtClean="0"/>
              <a:t>‹#›</a:t>
            </a:fld>
            <a:endParaRPr lang="en-GB"/>
          </a:p>
        </p:txBody>
      </p:sp>
    </p:spTree>
    <p:extLst>
      <p:ext uri="{BB962C8B-B14F-4D97-AF65-F5344CB8AC3E}">
        <p14:creationId xmlns:p14="http://schemas.microsoft.com/office/powerpoint/2010/main" val="4146735747"/>
      </p:ext>
    </p:extLst>
  </p:cSld>
  <p:clrMapOvr>
    <a:masterClrMapping/>
  </p:clrMapOvr>
  <mc:AlternateContent xmlns:mc="http://schemas.openxmlformats.org/markup-compatibility/2006" xmlns:p14="http://schemas.microsoft.com/office/powerpoint/2010/main">
    <mc:Choice Requires="p14">
      <p:transition p14:dur="100" advClick="0" advTm="5000">
        <p:cut/>
      </p:transition>
    </mc:Choice>
    <mc:Fallback xmlns="">
      <p:transition advClick="0" advTm="5000">
        <p:cut/>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4E6B07FB-F5E7-4CDC-904A-6C414BA471AD}" type="datetimeFigureOut">
              <a:rPr lang="en-GB" smtClean="0"/>
              <a:t>30/04/2013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9A0F1873-DD43-495E-9C6A-EE964C5B6D7F}" type="slidenum">
              <a:rPr lang="en-GB" smtClean="0"/>
              <a:t>‹#›</a:t>
            </a:fld>
            <a:endParaRPr lang="en-GB"/>
          </a:p>
        </p:txBody>
      </p:sp>
    </p:spTree>
    <p:extLst>
      <p:ext uri="{BB962C8B-B14F-4D97-AF65-F5344CB8AC3E}">
        <p14:creationId xmlns:p14="http://schemas.microsoft.com/office/powerpoint/2010/main" val="859619743"/>
      </p:ext>
    </p:extLst>
  </p:cSld>
  <p:clrMapOvr>
    <a:masterClrMapping/>
  </p:clrMapOvr>
  <mc:AlternateContent xmlns:mc="http://schemas.openxmlformats.org/markup-compatibility/2006" xmlns:p14="http://schemas.microsoft.com/office/powerpoint/2010/main">
    <mc:Choice Requires="p14">
      <p:transition p14:dur="100" advClick="0" advTm="5000">
        <p:cut/>
      </p:transition>
    </mc:Choice>
    <mc:Fallback xmlns="">
      <p:transition advClick="0" advTm="5000">
        <p:cut/>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4E6B07FB-F5E7-4CDC-904A-6C414BA471AD}" type="datetimeFigureOut">
              <a:rPr lang="en-GB" smtClean="0"/>
              <a:t>30/04/2013</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9A0F1873-DD43-495E-9C6A-EE964C5B6D7F}" type="slidenum">
              <a:rPr lang="en-GB" smtClean="0"/>
              <a:t>‹#›</a:t>
            </a:fld>
            <a:endParaRPr lang="en-GB"/>
          </a:p>
        </p:txBody>
      </p:sp>
    </p:spTree>
    <p:extLst>
      <p:ext uri="{BB962C8B-B14F-4D97-AF65-F5344CB8AC3E}">
        <p14:creationId xmlns:p14="http://schemas.microsoft.com/office/powerpoint/2010/main" val="3218090990"/>
      </p:ext>
    </p:extLst>
  </p:cSld>
  <p:clrMapOvr>
    <a:masterClrMapping/>
  </p:clrMapOvr>
  <mc:AlternateContent xmlns:mc="http://schemas.openxmlformats.org/markup-compatibility/2006" xmlns:p14="http://schemas.microsoft.com/office/powerpoint/2010/main">
    <mc:Choice Requires="p14">
      <p:transition p14:dur="100" advClick="0" advTm="5000">
        <p:cut/>
      </p:transition>
    </mc:Choice>
    <mc:Fallback xmlns="">
      <p:transition advClick="0" advTm="5000">
        <p:cut/>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4E6B07FB-F5E7-4CDC-904A-6C414BA471AD}" type="datetimeFigureOut">
              <a:rPr lang="en-GB" smtClean="0"/>
              <a:t>30/04/2013</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9A0F1873-DD43-495E-9C6A-EE964C5B6D7F}" type="slidenum">
              <a:rPr lang="en-GB" smtClean="0"/>
              <a:t>‹#›</a:t>
            </a:fld>
            <a:endParaRPr lang="en-GB"/>
          </a:p>
        </p:txBody>
      </p:sp>
    </p:spTree>
    <p:extLst>
      <p:ext uri="{BB962C8B-B14F-4D97-AF65-F5344CB8AC3E}">
        <p14:creationId xmlns:p14="http://schemas.microsoft.com/office/powerpoint/2010/main" val="934584946"/>
      </p:ext>
    </p:extLst>
  </p:cSld>
  <p:clrMapOvr>
    <a:masterClrMapping/>
  </p:clrMapOvr>
  <mc:AlternateContent xmlns:mc="http://schemas.openxmlformats.org/markup-compatibility/2006" xmlns:p14="http://schemas.microsoft.com/office/powerpoint/2010/main">
    <mc:Choice Requires="p14">
      <p:transition p14:dur="100" advClick="0" advTm="5000">
        <p:cut/>
      </p:transition>
    </mc:Choice>
    <mc:Fallback xmlns="">
      <p:transition advClick="0" advTm="5000">
        <p:cut/>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E6B07FB-F5E7-4CDC-904A-6C414BA471AD}" type="datetimeFigureOut">
              <a:rPr lang="en-GB" smtClean="0"/>
              <a:t>30/04/2013</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9A0F1873-DD43-495E-9C6A-EE964C5B6D7F}" type="slidenum">
              <a:rPr lang="en-GB" smtClean="0"/>
              <a:t>‹#›</a:t>
            </a:fld>
            <a:endParaRPr lang="en-GB"/>
          </a:p>
        </p:txBody>
      </p:sp>
    </p:spTree>
    <p:extLst>
      <p:ext uri="{BB962C8B-B14F-4D97-AF65-F5344CB8AC3E}">
        <p14:creationId xmlns:p14="http://schemas.microsoft.com/office/powerpoint/2010/main" val="2298397767"/>
      </p:ext>
    </p:extLst>
  </p:cSld>
  <p:clrMapOvr>
    <a:masterClrMapping/>
  </p:clrMapOvr>
  <mc:AlternateContent xmlns:mc="http://schemas.openxmlformats.org/markup-compatibility/2006" xmlns:p14="http://schemas.microsoft.com/office/powerpoint/2010/main">
    <mc:Choice Requires="p14">
      <p:transition p14:dur="100" advClick="0" advTm="5000">
        <p:cut/>
      </p:transition>
    </mc:Choice>
    <mc:Fallback xmlns="">
      <p:transition advClick="0" advTm="5000">
        <p:cut/>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E6B07FB-F5E7-4CDC-904A-6C414BA471AD}" type="datetimeFigureOut">
              <a:rPr lang="en-GB" smtClean="0"/>
              <a:t>30/04/2013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9A0F1873-DD43-495E-9C6A-EE964C5B6D7F}" type="slidenum">
              <a:rPr lang="en-GB" smtClean="0"/>
              <a:t>‹#›</a:t>
            </a:fld>
            <a:endParaRPr lang="en-GB"/>
          </a:p>
        </p:txBody>
      </p:sp>
    </p:spTree>
    <p:extLst>
      <p:ext uri="{BB962C8B-B14F-4D97-AF65-F5344CB8AC3E}">
        <p14:creationId xmlns:p14="http://schemas.microsoft.com/office/powerpoint/2010/main" val="4207584527"/>
      </p:ext>
    </p:extLst>
  </p:cSld>
  <p:clrMapOvr>
    <a:masterClrMapping/>
  </p:clrMapOvr>
  <mc:AlternateContent xmlns:mc="http://schemas.openxmlformats.org/markup-compatibility/2006" xmlns:p14="http://schemas.microsoft.com/office/powerpoint/2010/main">
    <mc:Choice Requires="p14">
      <p:transition p14:dur="100" advClick="0" advTm="5000">
        <p:cut/>
      </p:transition>
    </mc:Choice>
    <mc:Fallback xmlns="">
      <p:transition advClick="0" advTm="5000">
        <p:cut/>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E6B07FB-F5E7-4CDC-904A-6C414BA471AD}" type="datetimeFigureOut">
              <a:rPr lang="en-GB" smtClean="0"/>
              <a:t>30/04/2013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9A0F1873-DD43-495E-9C6A-EE964C5B6D7F}" type="slidenum">
              <a:rPr lang="en-GB" smtClean="0"/>
              <a:t>‹#›</a:t>
            </a:fld>
            <a:endParaRPr lang="en-GB"/>
          </a:p>
        </p:txBody>
      </p:sp>
    </p:spTree>
    <p:extLst>
      <p:ext uri="{BB962C8B-B14F-4D97-AF65-F5344CB8AC3E}">
        <p14:creationId xmlns:p14="http://schemas.microsoft.com/office/powerpoint/2010/main" val="4235176308"/>
      </p:ext>
    </p:extLst>
  </p:cSld>
  <p:clrMapOvr>
    <a:masterClrMapping/>
  </p:clrMapOvr>
  <mc:AlternateContent xmlns:mc="http://schemas.openxmlformats.org/markup-compatibility/2006" xmlns:p14="http://schemas.microsoft.com/office/powerpoint/2010/main">
    <mc:Choice Requires="p14">
      <p:transition p14:dur="100" advClick="0" advTm="5000">
        <p:cut/>
      </p:transition>
    </mc:Choice>
    <mc:Fallback xmlns="">
      <p:transition advClick="0" advTm="5000">
        <p:cut/>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E6B07FB-F5E7-4CDC-904A-6C414BA471AD}" type="datetimeFigureOut">
              <a:rPr lang="en-GB" smtClean="0"/>
              <a:t>30/04/2013</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A0F1873-DD43-495E-9C6A-EE964C5B6D7F}" type="slidenum">
              <a:rPr lang="en-GB" smtClean="0"/>
              <a:t>‹#›</a:t>
            </a:fld>
            <a:endParaRPr lang="en-GB"/>
          </a:p>
        </p:txBody>
      </p:sp>
    </p:spTree>
    <p:extLst>
      <p:ext uri="{BB962C8B-B14F-4D97-AF65-F5344CB8AC3E}">
        <p14:creationId xmlns:p14="http://schemas.microsoft.com/office/powerpoint/2010/main" val="323336795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p14:dur="100" advClick="0" advTm="5000">
        <p:cut/>
      </p:transition>
    </mc:Choice>
    <mc:Fallback xmlns="">
      <p:transition advClick="0" advTm="5000">
        <p:cut/>
      </p:transition>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2.xml"/><Relationship Id="rId5" Type="http://schemas.openxmlformats.org/officeDocument/2006/relationships/image" Target="../media/image22.jpeg"/><Relationship Id="rId4" Type="http://schemas.openxmlformats.org/officeDocument/2006/relationships/image" Target="../media/image21.jpe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image" Target="../media/image25.jp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7.xml"/><Relationship Id="rId5" Type="http://schemas.openxmlformats.org/officeDocument/2006/relationships/image" Target="../media/image31.jpeg"/><Relationship Id="rId4" Type="http://schemas.openxmlformats.org/officeDocument/2006/relationships/image" Target="../media/image30.jpeg"/></Relationships>
</file>

<file path=ppt/slides/_rels/slide28.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jpeg"/><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jpeg"/><Relationship Id="rId1" Type="http://schemas.openxmlformats.org/officeDocument/2006/relationships/slideLayout" Target="../slideLayouts/slideLayout7.xml"/><Relationship Id="rId4" Type="http://schemas.openxmlformats.org/officeDocument/2006/relationships/image" Target="../media/image5.jpeg"/></Relationships>
</file>

<file path=ppt/slides/_rels/slide40.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44.jpg"/><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8.xml"/></Relationships>
</file>

<file path=ppt/slides/_rels/slide42.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image" Target="../media/image51.jpeg"/><Relationship Id="rId1" Type="http://schemas.openxmlformats.org/officeDocument/2006/relationships/slideLayout" Target="../slideLayouts/slideLayout5.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54.jpg"/><Relationship Id="rId2" Type="http://schemas.openxmlformats.org/officeDocument/2006/relationships/image" Target="../media/image53.jpeg"/><Relationship Id="rId1" Type="http://schemas.openxmlformats.org/officeDocument/2006/relationships/slideLayout" Target="../slideLayouts/slideLayout5.xml"/></Relationships>
</file>

<file path=ppt/slides/_rels/slide51.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image" Target="../media/image55.jpeg"/><Relationship Id="rId1" Type="http://schemas.openxmlformats.org/officeDocument/2006/relationships/slideLayout" Target="../slideLayouts/slideLayout5.xml"/></Relationships>
</file>

<file path=ppt/slides/_rels/slide52.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6.xml"/></Relationships>
</file>

<file path=ppt/slides/_rels/slide55.xml.rels><?xml version="1.0" encoding="UTF-8" standalone="yes"?>
<Relationships xmlns="http://schemas.openxmlformats.org/package/2006/relationships"><Relationship Id="rId2" Type="http://schemas.openxmlformats.org/officeDocument/2006/relationships/image" Target="../media/image59.jpeg"/><Relationship Id="rId1" Type="http://schemas.openxmlformats.org/officeDocument/2006/relationships/slideLayout" Target="../slideLayouts/slideLayout8.xml"/></Relationships>
</file>

<file path=ppt/slides/_rels/slide56.xml.rels><?xml version="1.0" encoding="UTF-8" standalone="yes"?>
<Relationships xmlns="http://schemas.openxmlformats.org/package/2006/relationships"><Relationship Id="rId2" Type="http://schemas.openxmlformats.org/officeDocument/2006/relationships/image" Target="../media/image60.jpeg"/><Relationship Id="rId1" Type="http://schemas.openxmlformats.org/officeDocument/2006/relationships/slideLayout" Target="../slideLayouts/slideLayout4.xml"/></Relationships>
</file>

<file path=ppt/slides/_rels/slide57.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image" Target="../media/image61.jpeg"/><Relationship Id="rId1" Type="http://schemas.openxmlformats.org/officeDocument/2006/relationships/slideLayout" Target="../slideLayouts/slideLayout4.xml"/></Relationships>
</file>

<file path=ppt/slides/_rels/slide58.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image" Target="../media/image63.jpeg"/><Relationship Id="rId1" Type="http://schemas.openxmlformats.org/officeDocument/2006/relationships/slideLayout" Target="../slideLayouts/slideLayout4.xml"/></Relationships>
</file>

<file path=ppt/slides/_rels/slide59.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image" Target="../media/image65.jpeg"/><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image" Target="../media/image67.jpeg"/><Relationship Id="rId1" Type="http://schemas.openxmlformats.org/officeDocument/2006/relationships/slideLayout" Target="../slideLayouts/slideLayout4.xml"/><Relationship Id="rId4" Type="http://schemas.openxmlformats.org/officeDocument/2006/relationships/image" Target="../media/image69.jpeg"/></Relationships>
</file>

<file path=ppt/slides/_rels/slide61.xml.rels><?xml version="1.0" encoding="UTF-8" standalone="yes"?>
<Relationships xmlns="http://schemas.openxmlformats.org/package/2006/relationships"><Relationship Id="rId3" Type="http://schemas.openxmlformats.org/officeDocument/2006/relationships/image" Target="../media/image71.jpeg"/><Relationship Id="rId2" Type="http://schemas.openxmlformats.org/officeDocument/2006/relationships/image" Target="../media/image70.jpeg"/><Relationship Id="rId1" Type="http://schemas.openxmlformats.org/officeDocument/2006/relationships/slideLayout" Target="../slideLayouts/slideLayout4.xml"/></Relationships>
</file>

<file path=ppt/slides/_rels/slide62.xml.rels><?xml version="1.0" encoding="UTF-8" standalone="yes"?>
<Relationships xmlns="http://schemas.openxmlformats.org/package/2006/relationships"><Relationship Id="rId3" Type="http://schemas.openxmlformats.org/officeDocument/2006/relationships/image" Target="../media/image73.jpeg"/><Relationship Id="rId2" Type="http://schemas.openxmlformats.org/officeDocument/2006/relationships/image" Target="../media/image72.jpeg"/><Relationship Id="rId1" Type="http://schemas.openxmlformats.org/officeDocument/2006/relationships/slideLayout" Target="../slideLayouts/slideLayout4.xml"/></Relationships>
</file>

<file path=ppt/slides/_rels/slide63.xml.rels><?xml version="1.0" encoding="UTF-8" standalone="yes"?>
<Relationships xmlns="http://schemas.openxmlformats.org/package/2006/relationships"><Relationship Id="rId3" Type="http://schemas.openxmlformats.org/officeDocument/2006/relationships/image" Target="../media/image75.jpeg"/><Relationship Id="rId2" Type="http://schemas.openxmlformats.org/officeDocument/2006/relationships/image" Target="../media/image74.jpeg"/><Relationship Id="rId1" Type="http://schemas.openxmlformats.org/officeDocument/2006/relationships/slideLayout" Target="../slideLayouts/slideLayout4.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77.jpeg"/><Relationship Id="rId2" Type="http://schemas.openxmlformats.org/officeDocument/2006/relationships/image" Target="../media/image76.jpeg"/><Relationship Id="rId1" Type="http://schemas.openxmlformats.org/officeDocument/2006/relationships/slideLayout" Target="../slideLayouts/slideLayout4.xml"/></Relationships>
</file>

<file path=ppt/slides/_rels/slide66.xml.rels><?xml version="1.0" encoding="UTF-8" standalone="yes"?>
<Relationships xmlns="http://schemas.openxmlformats.org/package/2006/relationships"><Relationship Id="rId2" Type="http://schemas.openxmlformats.org/officeDocument/2006/relationships/image" Target="../media/image78.jpeg"/><Relationship Id="rId1" Type="http://schemas.openxmlformats.org/officeDocument/2006/relationships/slideLayout" Target="../slideLayouts/slideLayout6.xml"/></Relationships>
</file>

<file path=ppt/slides/_rels/slide67.xml.rels><?xml version="1.0" encoding="UTF-8" standalone="yes"?>
<Relationships xmlns="http://schemas.openxmlformats.org/package/2006/relationships"><Relationship Id="rId3" Type="http://schemas.openxmlformats.org/officeDocument/2006/relationships/image" Target="../media/image80.jpeg"/><Relationship Id="rId2" Type="http://schemas.openxmlformats.org/officeDocument/2006/relationships/image" Target="../media/image79.jpeg"/><Relationship Id="rId1" Type="http://schemas.openxmlformats.org/officeDocument/2006/relationships/slideLayout" Target="../slideLayouts/slideLayout4.xml"/></Relationships>
</file>

<file path=ppt/slides/_rels/slide68.xml.rels><?xml version="1.0" encoding="UTF-8" standalone="yes"?>
<Relationships xmlns="http://schemas.openxmlformats.org/package/2006/relationships"><Relationship Id="rId2" Type="http://schemas.openxmlformats.org/officeDocument/2006/relationships/image" Target="../media/image81.jpg"/><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3" Type="http://schemas.openxmlformats.org/officeDocument/2006/relationships/image" Target="../media/image83.jpg"/><Relationship Id="rId2" Type="http://schemas.openxmlformats.org/officeDocument/2006/relationships/image" Target="../media/image82.jpg"/><Relationship Id="rId1" Type="http://schemas.openxmlformats.org/officeDocument/2006/relationships/slideLayout" Target="../slideLayouts/slideLayout4.xml"/><Relationship Id="rId5" Type="http://schemas.openxmlformats.org/officeDocument/2006/relationships/image" Target="../media/image85.jpg"/><Relationship Id="rId4" Type="http://schemas.openxmlformats.org/officeDocument/2006/relationships/image" Target="../media/image84.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image" Target="../media/image87.jpg"/><Relationship Id="rId2" Type="http://schemas.openxmlformats.org/officeDocument/2006/relationships/image" Target="../media/image86.jpg"/><Relationship Id="rId1" Type="http://schemas.openxmlformats.org/officeDocument/2006/relationships/slideLayout" Target="../slideLayouts/slideLayout7.xml"/><Relationship Id="rId6" Type="http://schemas.openxmlformats.org/officeDocument/2006/relationships/image" Target="../media/image90.jpg"/><Relationship Id="rId5" Type="http://schemas.openxmlformats.org/officeDocument/2006/relationships/image" Target="../media/image89.jpg"/><Relationship Id="rId4" Type="http://schemas.openxmlformats.org/officeDocument/2006/relationships/image" Target="../media/image88.jpg"/></Relationships>
</file>

<file path=ppt/slides/_rels/slide71.xml.rels><?xml version="1.0" encoding="UTF-8" standalone="yes"?>
<Relationships xmlns="http://schemas.openxmlformats.org/package/2006/relationships"><Relationship Id="rId2" Type="http://schemas.openxmlformats.org/officeDocument/2006/relationships/image" Target="../media/image91.jpeg"/><Relationship Id="rId1" Type="http://schemas.openxmlformats.org/officeDocument/2006/relationships/slideLayout" Target="../slideLayouts/slideLayout8.xml"/></Relationships>
</file>

<file path=ppt/slides/_rels/slide72.xml.rels><?xml version="1.0" encoding="UTF-8" standalone="yes"?>
<Relationships xmlns="http://schemas.openxmlformats.org/package/2006/relationships"><Relationship Id="rId3" Type="http://schemas.openxmlformats.org/officeDocument/2006/relationships/image" Target="../media/image93.jpeg"/><Relationship Id="rId2" Type="http://schemas.openxmlformats.org/officeDocument/2006/relationships/image" Target="../media/image92.jpeg"/><Relationship Id="rId1" Type="http://schemas.openxmlformats.org/officeDocument/2006/relationships/slideLayout" Target="../slideLayouts/slideLayout4.xml"/></Relationships>
</file>

<file path=ppt/slides/_rels/slide73.xml.rels><?xml version="1.0" encoding="UTF-8" standalone="yes"?>
<Relationships xmlns="http://schemas.openxmlformats.org/package/2006/relationships"><Relationship Id="rId2" Type="http://schemas.openxmlformats.org/officeDocument/2006/relationships/image" Target="../media/image94.jpeg"/><Relationship Id="rId1" Type="http://schemas.openxmlformats.org/officeDocument/2006/relationships/slideLayout" Target="../slideLayouts/slideLayout6.xml"/></Relationships>
</file>

<file path=ppt/slides/_rels/slide74.xml.rels><?xml version="1.0" encoding="UTF-8" standalone="yes"?>
<Relationships xmlns="http://schemas.openxmlformats.org/package/2006/relationships"><Relationship Id="rId2" Type="http://schemas.openxmlformats.org/officeDocument/2006/relationships/image" Target="../media/image95.jpg"/><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2" Type="http://schemas.openxmlformats.org/officeDocument/2006/relationships/image" Target="../media/image96.jpeg"/><Relationship Id="rId1" Type="http://schemas.openxmlformats.org/officeDocument/2006/relationships/slideLayout" Target="../slideLayouts/slideLayout6.xml"/></Relationships>
</file>

<file path=ppt/slides/_rels/slide76.xml.rels><?xml version="1.0" encoding="UTF-8" standalone="yes"?>
<Relationships xmlns="http://schemas.openxmlformats.org/package/2006/relationships"><Relationship Id="rId2" Type="http://schemas.openxmlformats.org/officeDocument/2006/relationships/image" Target="../media/image97.jpeg"/><Relationship Id="rId1" Type="http://schemas.openxmlformats.org/officeDocument/2006/relationships/slideLayout" Target="../slideLayouts/slideLayout9.xml"/></Relationships>
</file>

<file path=ppt/slides/_rels/slide77.xml.rels><?xml version="1.0" encoding="UTF-8" standalone="yes"?>
<Relationships xmlns="http://schemas.openxmlformats.org/package/2006/relationships"><Relationship Id="rId2" Type="http://schemas.openxmlformats.org/officeDocument/2006/relationships/image" Target="../media/image98.jpeg"/><Relationship Id="rId1" Type="http://schemas.openxmlformats.org/officeDocument/2006/relationships/slideLayout" Target="../slideLayouts/slideLayout6.xml"/></Relationships>
</file>

<file path=ppt/slides/_rels/slide78.xml.rels><?xml version="1.0" encoding="UTF-8" standalone="yes"?>
<Relationships xmlns="http://schemas.openxmlformats.org/package/2006/relationships"><Relationship Id="rId2" Type="http://schemas.openxmlformats.org/officeDocument/2006/relationships/image" Target="../media/image99.jpeg"/><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2" Type="http://schemas.openxmlformats.org/officeDocument/2006/relationships/image" Target="../media/image100.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g"/><Relationship Id="rId1" Type="http://schemas.openxmlformats.org/officeDocument/2006/relationships/slideLayout" Target="../slideLayouts/slideLayout4.xml"/><Relationship Id="rId6" Type="http://schemas.openxmlformats.org/officeDocument/2006/relationships/image" Target="../media/image10.wmf"/><Relationship Id="rId5" Type="http://schemas.openxmlformats.org/officeDocument/2006/relationships/image" Target="../media/image9.wmf"/><Relationship Id="rId4" Type="http://schemas.openxmlformats.org/officeDocument/2006/relationships/image" Target="../media/image8.wmf"/></Relationships>
</file>

<file path=ppt/slides/_rels/slide80.xml.rels><?xml version="1.0" encoding="UTF-8" standalone="yes"?>
<Relationships xmlns="http://schemas.openxmlformats.org/package/2006/relationships"><Relationship Id="rId2" Type="http://schemas.openxmlformats.org/officeDocument/2006/relationships/image" Target="../media/image101.jpeg"/><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2" Type="http://schemas.openxmlformats.org/officeDocument/2006/relationships/image" Target="../media/image102.jpg"/><Relationship Id="rId1"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2" Type="http://schemas.openxmlformats.org/officeDocument/2006/relationships/image" Target="../media/image103.jpg"/><Relationship Id="rId1" Type="http://schemas.openxmlformats.org/officeDocument/2006/relationships/slideLayout" Target="../slideLayouts/slideLayout7.xml"/></Relationships>
</file>

<file path=ppt/slides/_rels/slide83.xml.rels><?xml version="1.0" encoding="UTF-8" standalone="yes"?>
<Relationships xmlns="http://schemas.openxmlformats.org/package/2006/relationships"><Relationship Id="rId2" Type="http://schemas.openxmlformats.org/officeDocument/2006/relationships/image" Target="../media/image104.jpg"/><Relationship Id="rId1" Type="http://schemas.openxmlformats.org/officeDocument/2006/relationships/slideLayout" Target="../slideLayouts/slideLayout7.xml"/></Relationships>
</file>

<file path=ppt/slides/_rels/slide84.xml.rels><?xml version="1.0" encoding="UTF-8" standalone="yes"?>
<Relationships xmlns="http://schemas.openxmlformats.org/package/2006/relationships"><Relationship Id="rId2" Type="http://schemas.openxmlformats.org/officeDocument/2006/relationships/image" Target="../media/image105.jpg"/><Relationship Id="rId1" Type="http://schemas.openxmlformats.org/officeDocument/2006/relationships/slideLayout" Target="../slideLayouts/slideLayout9.xml"/></Relationships>
</file>

<file path=ppt/slides/_rels/slide85.xml.rels><?xml version="1.0" encoding="UTF-8" standalone="yes"?>
<Relationships xmlns="http://schemas.openxmlformats.org/package/2006/relationships"><Relationship Id="rId2" Type="http://schemas.openxmlformats.org/officeDocument/2006/relationships/image" Target="../media/image106.jpg"/><Relationship Id="rId1" Type="http://schemas.openxmlformats.org/officeDocument/2006/relationships/slideLayout" Target="../slideLayouts/slideLayout7.xml"/></Relationships>
</file>

<file path=ppt/slides/_rels/slide86.xml.rels><?xml version="1.0" encoding="UTF-8" standalone="yes"?>
<Relationships xmlns="http://schemas.openxmlformats.org/package/2006/relationships"><Relationship Id="rId2" Type="http://schemas.openxmlformats.org/officeDocument/2006/relationships/image" Target="../media/image107.jpg"/><Relationship Id="rId1" Type="http://schemas.openxmlformats.org/officeDocument/2006/relationships/slideLayout" Target="../slideLayouts/slideLayout7.xml"/></Relationships>
</file>

<file path=ppt/slides/_rels/slide87.xml.rels><?xml version="1.0" encoding="UTF-8" standalone="yes"?>
<Relationships xmlns="http://schemas.openxmlformats.org/package/2006/relationships"><Relationship Id="rId2" Type="http://schemas.openxmlformats.org/officeDocument/2006/relationships/image" Target="../media/image108.jpeg"/><Relationship Id="rId1" Type="http://schemas.openxmlformats.org/officeDocument/2006/relationships/slideLayout" Target="../slideLayouts/slideLayout6.xml"/></Relationships>
</file>

<file path=ppt/slides/_rels/slide88.xml.rels><?xml version="1.0" encoding="UTF-8" standalone="yes"?>
<Relationships xmlns="http://schemas.openxmlformats.org/package/2006/relationships"><Relationship Id="rId2" Type="http://schemas.openxmlformats.org/officeDocument/2006/relationships/image" Target="../media/image109.jpeg"/><Relationship Id="rId1" Type="http://schemas.openxmlformats.org/officeDocument/2006/relationships/slideLayout" Target="../slideLayouts/slideLayout7.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4.xml"/></Relationships>
</file>

<file path=ppt/slides/_rels/slide90.xml.rels><?xml version="1.0" encoding="UTF-8" standalone="yes"?>
<Relationships xmlns="http://schemas.openxmlformats.org/package/2006/relationships"><Relationship Id="rId2" Type="http://schemas.openxmlformats.org/officeDocument/2006/relationships/image" Target="../media/image110.jpeg"/><Relationship Id="rId1" Type="http://schemas.openxmlformats.org/officeDocument/2006/relationships/slideLayout" Target="../slideLayouts/slideLayout7.xml"/></Relationships>
</file>

<file path=ppt/slides/_rels/slide91.xml.rels><?xml version="1.0" encoding="UTF-8" standalone="yes"?>
<Relationships xmlns="http://schemas.openxmlformats.org/package/2006/relationships"><Relationship Id="rId2" Type="http://schemas.openxmlformats.org/officeDocument/2006/relationships/image" Target="../media/image111.jpeg"/><Relationship Id="rId1" Type="http://schemas.openxmlformats.org/officeDocument/2006/relationships/slideLayout" Target="../slideLayouts/slideLayout7.xml"/></Relationships>
</file>

<file path=ppt/slides/_rels/slide92.xml.rels><?xml version="1.0" encoding="UTF-8" standalone="yes"?>
<Relationships xmlns="http://schemas.openxmlformats.org/package/2006/relationships"><Relationship Id="rId2" Type="http://schemas.openxmlformats.org/officeDocument/2006/relationships/image" Target="../media/image112.jpeg"/><Relationship Id="rId1" Type="http://schemas.openxmlformats.org/officeDocument/2006/relationships/slideLayout" Target="../slideLayouts/slideLayout7.xml"/></Relationships>
</file>

<file path=ppt/slides/_rels/slide93.xml.rels><?xml version="1.0" encoding="UTF-8" standalone="yes"?>
<Relationships xmlns="http://schemas.openxmlformats.org/package/2006/relationships"><Relationship Id="rId2" Type="http://schemas.openxmlformats.org/officeDocument/2006/relationships/image" Target="../media/image113.jpg"/><Relationship Id="rId1" Type="http://schemas.openxmlformats.org/officeDocument/2006/relationships/slideLayout" Target="../slideLayouts/slideLayout7.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620689"/>
            <a:ext cx="7772400" cy="1368151"/>
          </a:xfrm>
        </p:spPr>
        <p:txBody>
          <a:bodyPr>
            <a:normAutofit/>
          </a:bodyPr>
          <a:lstStyle/>
          <a:p>
            <a:r>
              <a:rPr lang="en-GB" sz="5400" b="1" dirty="0" smtClean="0">
                <a:ln w="18000">
                  <a:solidFill>
                    <a:schemeClr val="accent2">
                      <a:satMod val="140000"/>
                    </a:schemeClr>
                  </a:solidFill>
                  <a:prstDash val="solid"/>
                  <a:miter lim="800000"/>
                </a:ln>
                <a:solidFill>
                  <a:schemeClr val="tx2"/>
                </a:solidFill>
                <a:effectLst>
                  <a:outerShdw blurRad="25500" dist="23000" dir="7020000" algn="tl">
                    <a:srgbClr val="000000">
                      <a:alpha val="50000"/>
                    </a:srgbClr>
                  </a:outerShdw>
                </a:effectLst>
                <a:latin typeface="Papyrus" pitchFamily="66" charset="0"/>
              </a:rPr>
              <a:t>AN SUILEACHAN</a:t>
            </a:r>
            <a:endParaRPr lang="en-GB" sz="5400" b="1" dirty="0">
              <a:solidFill>
                <a:schemeClr val="tx2"/>
              </a:solidFill>
              <a:latin typeface="Papyrus" pitchFamily="66" charset="0"/>
            </a:endParaRPr>
          </a:p>
        </p:txBody>
      </p:sp>
      <p:sp>
        <p:nvSpPr>
          <p:cNvPr id="3" name="Subtitle 2"/>
          <p:cNvSpPr>
            <a:spLocks noGrp="1"/>
          </p:cNvSpPr>
          <p:nvPr>
            <p:ph type="subTitle" idx="1"/>
          </p:nvPr>
        </p:nvSpPr>
        <p:spPr/>
        <p:txBody>
          <a:bodyPr>
            <a:normAutofit fontScale="92500"/>
          </a:bodyPr>
          <a:lstStyle/>
          <a:p>
            <a:endParaRPr lang="en-GB" sz="2400" dirty="0" smtClean="0">
              <a:latin typeface="Papyrus" pitchFamily="66" charset="0"/>
            </a:endParaRPr>
          </a:p>
          <a:p>
            <a:r>
              <a:rPr lang="en-GB" sz="2400" b="1" dirty="0" smtClean="0">
                <a:latin typeface="Papyrus" pitchFamily="66" charset="0"/>
              </a:rPr>
              <a:t>A monument to remember the Land Clearances, to commemorate the Reef Raiders and to celebrate the formation of the </a:t>
            </a:r>
            <a:r>
              <a:rPr lang="en-GB" sz="2400" b="1" dirty="0" err="1" smtClean="0">
                <a:latin typeface="Papyrus" pitchFamily="66" charset="0"/>
              </a:rPr>
              <a:t>Bhaltos</a:t>
            </a:r>
            <a:r>
              <a:rPr lang="en-GB" sz="2400" b="1" dirty="0" smtClean="0">
                <a:latin typeface="Papyrus" pitchFamily="66" charset="0"/>
              </a:rPr>
              <a:t> Community Trust</a:t>
            </a:r>
            <a:endParaRPr lang="en-GB" sz="2400" b="1" dirty="0">
              <a:latin typeface="Papyrus" pitchFamily="66" charset="0"/>
            </a:endParaRPr>
          </a:p>
        </p:txBody>
      </p:sp>
      <p:pic>
        <p:nvPicPr>
          <p:cNvPr id="4" name="Picture 3"/>
          <p:cNvPicPr>
            <a:picLocks noChangeAspect="1"/>
          </p:cNvPicPr>
          <p:nvPr/>
        </p:nvPicPr>
        <p:blipFill>
          <a:blip r:embed="rId2" cstate="print">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rot="5400000">
            <a:off x="2699792" y="332656"/>
            <a:ext cx="3888432" cy="7632848"/>
          </a:xfrm>
          <a:prstGeom prst="rect">
            <a:avLst/>
          </a:prstGeom>
          <a:ln/>
        </p:spPr>
        <p:style>
          <a:lnRef idx="1">
            <a:schemeClr val="accent1"/>
          </a:lnRef>
          <a:fillRef idx="2">
            <a:schemeClr val="accent1"/>
          </a:fillRef>
          <a:effectRef idx="1">
            <a:schemeClr val="accent1"/>
          </a:effectRef>
          <a:fontRef idx="minor">
            <a:schemeClr val="dk1"/>
          </a:fontRef>
        </p:style>
      </p:pic>
      <p:sp>
        <p:nvSpPr>
          <p:cNvPr id="5" name="Slide Number Placeholder 4"/>
          <p:cNvSpPr>
            <a:spLocks noGrp="1"/>
          </p:cNvSpPr>
          <p:nvPr>
            <p:ph type="sldNum" sz="quarter" idx="12"/>
          </p:nvPr>
        </p:nvSpPr>
        <p:spPr/>
        <p:txBody>
          <a:bodyPr/>
          <a:lstStyle/>
          <a:p>
            <a:fld id="{9A0F1873-DD43-495E-9C6A-EE964C5B6D7F}" type="slidenum">
              <a:rPr lang="en-GB" smtClean="0"/>
              <a:t>1</a:t>
            </a:fld>
            <a:endParaRPr lang="en-GB"/>
          </a:p>
        </p:txBody>
      </p:sp>
    </p:spTree>
    <p:extLst>
      <p:ext uri="{BB962C8B-B14F-4D97-AF65-F5344CB8AC3E}">
        <p14:creationId xmlns:p14="http://schemas.microsoft.com/office/powerpoint/2010/main" val="3066658756"/>
      </p:ext>
    </p:extLst>
  </p:cSld>
  <p:clrMapOvr>
    <a:masterClrMapping/>
  </p:clrMapOvr>
  <mc:AlternateContent xmlns:mc="http://schemas.openxmlformats.org/markup-compatibility/2006" xmlns:p14="http://schemas.microsoft.com/office/powerpoint/2010/main">
    <mc:Choice Requires="p14">
      <p:transition p14:dur="100" advClick="0" advTm="5000">
        <p:cut/>
      </p:transition>
    </mc:Choice>
    <mc:Fallback xmlns="">
      <p:transition advClick="0" advTm="5000">
        <p:cut/>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normAutofit/>
          </a:bodyPr>
          <a:lstStyle/>
          <a:p>
            <a:r>
              <a:rPr lang="en-GB" sz="2800" b="1" dirty="0" smtClean="0">
                <a:latin typeface="Papyrus" pitchFamily="66" charset="0"/>
              </a:rPr>
              <a:t>THE WORKFORCE</a:t>
            </a:r>
            <a:endParaRPr lang="en-GB" sz="2800" b="1" dirty="0">
              <a:latin typeface="Papyrus" pitchFamily="66" charset="0"/>
            </a:endParaRPr>
          </a:p>
        </p:txBody>
      </p:sp>
      <p:sp>
        <p:nvSpPr>
          <p:cNvPr id="7" name="Content Placeholder 6"/>
          <p:cNvSpPr>
            <a:spLocks noGrp="1"/>
          </p:cNvSpPr>
          <p:nvPr>
            <p:ph idx="1"/>
          </p:nvPr>
        </p:nvSpPr>
        <p:spPr>
          <a:xfrm>
            <a:off x="457200" y="1268760"/>
            <a:ext cx="8229600" cy="4857403"/>
          </a:xfrm>
        </p:spPr>
        <p:style>
          <a:lnRef idx="1">
            <a:schemeClr val="accent1"/>
          </a:lnRef>
          <a:fillRef idx="1003">
            <a:schemeClr val="lt2"/>
          </a:fillRef>
          <a:effectRef idx="1">
            <a:schemeClr val="accent1"/>
          </a:effectRef>
          <a:fontRef idx="minor">
            <a:schemeClr val="dk1"/>
          </a:fontRef>
        </p:style>
        <p:txBody>
          <a:bodyPr>
            <a:normAutofit/>
          </a:bodyPr>
          <a:lstStyle/>
          <a:p>
            <a:pPr marL="0" indent="0">
              <a:buNone/>
            </a:pPr>
            <a:r>
              <a:rPr lang="en-GB" sz="1600" dirty="0" smtClean="0">
                <a:latin typeface="Papyrus" pitchFamily="66" charset="0"/>
              </a:rPr>
              <a:t>DESIGNERS  			WILL MACLEAN</a:t>
            </a:r>
          </a:p>
          <a:p>
            <a:pPr marL="0" indent="0">
              <a:buNone/>
            </a:pPr>
            <a:r>
              <a:rPr lang="en-GB" sz="1600" dirty="0" smtClean="0">
                <a:latin typeface="Papyrus" pitchFamily="66" charset="0"/>
              </a:rPr>
              <a:t>				MARIAN LEVEN</a:t>
            </a:r>
          </a:p>
          <a:p>
            <a:pPr marL="0" indent="0">
              <a:buNone/>
            </a:pPr>
            <a:r>
              <a:rPr lang="en-GB" sz="1600" dirty="0" smtClean="0">
                <a:latin typeface="Papyrus" pitchFamily="66" charset="0"/>
              </a:rPr>
              <a:t>STONE CIRCLES		IAN SMITH</a:t>
            </a:r>
          </a:p>
          <a:p>
            <a:pPr marL="0" indent="0">
              <a:buNone/>
            </a:pPr>
            <a:r>
              <a:rPr lang="en-GB" sz="1600" dirty="0" smtClean="0">
                <a:latin typeface="Papyrus" pitchFamily="66" charset="0"/>
              </a:rPr>
              <a:t>ARCHWAY			JIM CRAWFORD</a:t>
            </a:r>
          </a:p>
          <a:p>
            <a:pPr marL="0" indent="0">
              <a:buNone/>
            </a:pPr>
            <a:r>
              <a:rPr lang="en-GB" sz="1600" dirty="0" smtClean="0">
                <a:latin typeface="Papyrus" pitchFamily="66" charset="0"/>
              </a:rPr>
              <a:t>BLACKSMITH			JOHN MACLEOD</a:t>
            </a:r>
          </a:p>
          <a:p>
            <a:pPr marL="0" indent="0">
              <a:buNone/>
            </a:pPr>
            <a:r>
              <a:rPr lang="en-GB" sz="1600" dirty="0" smtClean="0">
                <a:latin typeface="Papyrus" pitchFamily="66" charset="0"/>
              </a:rPr>
              <a:t>WOODWORK			JOHN ANGUS MACLEOD</a:t>
            </a:r>
          </a:p>
          <a:p>
            <a:pPr marL="0" indent="0">
              <a:buNone/>
            </a:pPr>
            <a:r>
              <a:rPr lang="en-GB" sz="1600" dirty="0" smtClean="0">
                <a:latin typeface="Papyrus" pitchFamily="66" charset="0"/>
              </a:rPr>
              <a:t>GROUNDWORK		D J MACDONALD</a:t>
            </a:r>
          </a:p>
          <a:p>
            <a:pPr marL="0" indent="0">
              <a:buNone/>
            </a:pPr>
            <a:r>
              <a:rPr lang="en-GB" sz="1600" dirty="0" smtClean="0">
                <a:latin typeface="Papyrus" pitchFamily="66" charset="0"/>
              </a:rPr>
              <a:t>PLANNING APPLICATION	JOHN NORGROVE</a:t>
            </a:r>
          </a:p>
          <a:p>
            <a:pPr marL="0" indent="0">
              <a:buNone/>
            </a:pPr>
            <a:r>
              <a:rPr lang="en-GB" sz="1600" dirty="0" smtClean="0">
                <a:latin typeface="Papyrus" pitchFamily="66" charset="0"/>
              </a:rPr>
              <a:t>INFORMATION BOARD	RHONA MERRIT, JONI BUCHANAN</a:t>
            </a:r>
          </a:p>
          <a:p>
            <a:pPr marL="0" indent="0">
              <a:buNone/>
            </a:pPr>
            <a:r>
              <a:rPr lang="en-GB" sz="1600" dirty="0">
                <a:latin typeface="Papyrus" pitchFamily="66" charset="0"/>
              </a:rPr>
              <a:t>	</a:t>
            </a:r>
            <a:r>
              <a:rPr lang="en-GB" sz="1600" dirty="0" smtClean="0">
                <a:latin typeface="Papyrus" pitchFamily="66" charset="0"/>
              </a:rPr>
              <a:t>			ANNA MACKINNON</a:t>
            </a:r>
          </a:p>
          <a:p>
            <a:pPr marL="0" indent="0">
              <a:buNone/>
            </a:pPr>
            <a:r>
              <a:rPr lang="en-GB" sz="1600" dirty="0" smtClean="0">
                <a:latin typeface="Papyrus" pitchFamily="66" charset="0"/>
              </a:rPr>
              <a:t>PROJECT MANAGER		NORRY MACKAY</a:t>
            </a:r>
          </a:p>
          <a:p>
            <a:pPr marL="0" indent="0">
              <a:buNone/>
            </a:pPr>
            <a:r>
              <a:rPr lang="en-GB" sz="1600" dirty="0" smtClean="0">
                <a:latin typeface="Papyrus" pitchFamily="66" charset="0"/>
              </a:rPr>
              <a:t>ADMINISTRATOR		DONELLA MACDONALD</a:t>
            </a:r>
          </a:p>
          <a:p>
            <a:pPr marL="0" indent="0">
              <a:buNone/>
            </a:pPr>
            <a:r>
              <a:rPr lang="en-GB" sz="1600" dirty="0" smtClean="0">
                <a:latin typeface="Papyrus" pitchFamily="66" charset="0"/>
              </a:rPr>
              <a:t>PHOTOGRAPHER		COLIN MACDONALD</a:t>
            </a:r>
          </a:p>
          <a:p>
            <a:pPr marL="0" indent="0">
              <a:buNone/>
            </a:pPr>
            <a:endParaRPr lang="en-GB" sz="1600" dirty="0" smtClean="0">
              <a:latin typeface="Papyrus" pitchFamily="66" charset="0"/>
            </a:endParaRPr>
          </a:p>
          <a:p>
            <a:pPr marL="0" indent="0">
              <a:buNone/>
            </a:pPr>
            <a:r>
              <a:rPr lang="en-GB" sz="1600" dirty="0" smtClean="0">
                <a:latin typeface="Papyrus" pitchFamily="66" charset="0"/>
              </a:rPr>
              <a:t>With help and advice from Finn, Sandy, Ian George, and many others who gave freely of their personal time to help with different aspects of the project.		</a:t>
            </a:r>
            <a:endParaRPr lang="en-GB" sz="1600" dirty="0">
              <a:latin typeface="Papyrus" pitchFamily="66" charset="0"/>
            </a:endParaRPr>
          </a:p>
        </p:txBody>
      </p:sp>
    </p:spTree>
    <p:extLst>
      <p:ext uri="{BB962C8B-B14F-4D97-AF65-F5344CB8AC3E}">
        <p14:creationId xmlns:p14="http://schemas.microsoft.com/office/powerpoint/2010/main" val="4233879638"/>
      </p:ext>
    </p:extLst>
  </p:cSld>
  <p:clrMapOvr>
    <a:masterClrMapping/>
  </p:clrMapOvr>
  <mc:AlternateContent xmlns:mc="http://schemas.openxmlformats.org/markup-compatibility/2006" xmlns:p14="http://schemas.microsoft.com/office/powerpoint/2010/main">
    <mc:Choice Requires="p14">
      <p:transition p14:dur="100" advClick="0" advTm="18000">
        <p:cut/>
      </p:transition>
    </mc:Choice>
    <mc:Fallback xmlns="">
      <p:transition advClick="0" advTm="18000">
        <p:cut/>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78098"/>
          </a:xfrm>
        </p:spPr>
        <p:txBody>
          <a:bodyPr>
            <a:normAutofit/>
          </a:bodyPr>
          <a:lstStyle/>
          <a:p>
            <a:r>
              <a:rPr lang="en-GB" sz="2000" b="1" dirty="0" smtClean="0">
                <a:latin typeface="Papyrus" pitchFamily="66" charset="0"/>
              </a:rPr>
              <a:t>AN   ARTISTIC   IMPRESSION  OF  AN  SUILEACHAN</a:t>
            </a:r>
            <a:endParaRPr lang="en-GB" sz="2000" b="1" dirty="0">
              <a:latin typeface="Papyrus" pitchFamily="66" charset="0"/>
            </a:endParaRPr>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5400000">
            <a:off x="2599742" y="0"/>
            <a:ext cx="3944516" cy="6858000"/>
          </a:xfrm>
          <a:prstGeom prst="rect">
            <a:avLst/>
          </a:prstGeom>
          <a:ln>
            <a:noFill/>
          </a:ln>
          <a:effectLst>
            <a:softEdge rad="112500"/>
          </a:effectLst>
        </p:spPr>
      </p:pic>
    </p:spTree>
    <p:extLst>
      <p:ext uri="{BB962C8B-B14F-4D97-AF65-F5344CB8AC3E}">
        <p14:creationId xmlns:p14="http://schemas.microsoft.com/office/powerpoint/2010/main" val="611233214"/>
      </p:ext>
    </p:extLst>
  </p:cSld>
  <p:clrMapOvr>
    <a:masterClrMapping/>
  </p:clrMapOvr>
  <mc:AlternateContent xmlns:mc="http://schemas.openxmlformats.org/markup-compatibility/2006" xmlns:p14="http://schemas.microsoft.com/office/powerpoint/2010/main">
    <mc:Choice Requires="p14">
      <p:transition p14:dur="100" advClick="0" advTm="8000">
        <p:cut/>
      </p:transition>
    </mc:Choice>
    <mc:Fallback xmlns="">
      <p:transition advClick="0" advTm="8000">
        <p:cut/>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284001"/>
            <a:ext cx="9144000" cy="6289998"/>
          </a:xfrm>
          <a:prstGeom prst="rect">
            <a:avLst/>
          </a:prstGeom>
        </p:spPr>
      </p:pic>
    </p:spTree>
    <p:extLst>
      <p:ext uri="{BB962C8B-B14F-4D97-AF65-F5344CB8AC3E}">
        <p14:creationId xmlns:p14="http://schemas.microsoft.com/office/powerpoint/2010/main" val="2308118416"/>
      </p:ext>
    </p:extLst>
  </p:cSld>
  <p:clrMapOvr>
    <a:masterClrMapping/>
  </p:clrMapOvr>
  <mc:AlternateContent xmlns:mc="http://schemas.openxmlformats.org/markup-compatibility/2006" xmlns:p14="http://schemas.microsoft.com/office/powerpoint/2010/main">
    <mc:Choice Requires="p14">
      <p:transition p14:dur="100" advClick="0" advTm="8000">
        <p:cut/>
      </p:transition>
    </mc:Choice>
    <mc:Fallback xmlns="">
      <p:transition advClick="0" advTm="8000">
        <p:cut/>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381493" y="0"/>
            <a:ext cx="4381013" cy="6858000"/>
          </a:xfrm>
          <a:prstGeom prst="rect">
            <a:avLst/>
          </a:prstGeom>
        </p:spPr>
      </p:pic>
    </p:spTree>
    <p:extLst>
      <p:ext uri="{BB962C8B-B14F-4D97-AF65-F5344CB8AC3E}">
        <p14:creationId xmlns:p14="http://schemas.microsoft.com/office/powerpoint/2010/main" val="1665059527"/>
      </p:ext>
    </p:extLst>
  </p:cSld>
  <p:clrMapOvr>
    <a:masterClrMapping/>
  </p:clrMapOvr>
  <mc:AlternateContent xmlns:mc="http://schemas.openxmlformats.org/markup-compatibility/2006" xmlns:p14="http://schemas.microsoft.com/office/powerpoint/2010/main">
    <mc:Choice Requires="p14">
      <p:transition p14:dur="100" advClick="0" advTm="7000">
        <p:cut/>
      </p:transition>
    </mc:Choice>
    <mc:Fallback xmlns="">
      <p:transition advClick="0" advTm="7000">
        <p:cut/>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20688"/>
            <a:ext cx="8229600" cy="4896544"/>
          </a:xfrm>
        </p:spPr>
        <p:style>
          <a:lnRef idx="1">
            <a:schemeClr val="accent1"/>
          </a:lnRef>
          <a:fillRef idx="2">
            <a:schemeClr val="accent1"/>
          </a:fillRef>
          <a:effectRef idx="1">
            <a:schemeClr val="accent1"/>
          </a:effectRef>
          <a:fontRef idx="minor">
            <a:schemeClr val="dk1"/>
          </a:fontRef>
        </p:style>
        <p:txBody>
          <a:bodyPr>
            <a:normAutofit fontScale="90000"/>
          </a:bodyPr>
          <a:lstStyle/>
          <a:p>
            <a:r>
              <a:rPr lang="en-GB" sz="3600" b="1" dirty="0" err="1" smtClean="0">
                <a:latin typeface="Papyrus" pitchFamily="66" charset="0"/>
              </a:rPr>
              <a:t>AnSùileachan</a:t>
            </a:r>
            <a:r>
              <a:rPr lang="en-GB" sz="3600" b="1" dirty="0" smtClean="0">
                <a:latin typeface="Papyrus" pitchFamily="66" charset="0"/>
              </a:rPr>
              <a:t/>
            </a:r>
            <a:br>
              <a:rPr lang="en-GB" sz="3600" b="1" dirty="0" smtClean="0">
                <a:latin typeface="Papyrus" pitchFamily="66" charset="0"/>
              </a:rPr>
            </a:br>
            <a:r>
              <a:rPr lang="en-GB" sz="3600" b="1" dirty="0" smtClean="0">
                <a:latin typeface="Papyrus" pitchFamily="66" charset="0"/>
              </a:rPr>
              <a:t/>
            </a:r>
            <a:br>
              <a:rPr lang="en-GB" sz="3600" b="1" dirty="0" smtClean="0">
                <a:latin typeface="Papyrus" pitchFamily="66" charset="0"/>
              </a:rPr>
            </a:br>
            <a:r>
              <a:rPr lang="en-GB" sz="3200" b="1" dirty="0" smtClean="0">
                <a:latin typeface="Papyrus" pitchFamily="66" charset="0"/>
              </a:rPr>
              <a:t>This orbits around the word </a:t>
            </a:r>
            <a:r>
              <a:rPr lang="en-GB" sz="3200" b="1" dirty="0" err="1" smtClean="0">
                <a:latin typeface="Papyrus" pitchFamily="66" charset="0"/>
              </a:rPr>
              <a:t>sùil</a:t>
            </a:r>
            <a:r>
              <a:rPr lang="en-GB" sz="3200" b="1" dirty="0" smtClean="0">
                <a:latin typeface="Papyrus" pitchFamily="66" charset="0"/>
              </a:rPr>
              <a:t> – the Gaelic for eye, but which extrapolates out to ‘eye-opener’ and ‘noteworthy’ and even ‘prescient’ and ‘far-seeing’.  </a:t>
            </a:r>
            <a:br>
              <a:rPr lang="en-GB" sz="3200" b="1" dirty="0" smtClean="0">
                <a:latin typeface="Papyrus" pitchFamily="66" charset="0"/>
              </a:rPr>
            </a:br>
            <a:r>
              <a:rPr lang="en-GB" sz="3200" b="1" dirty="0" smtClean="0">
                <a:latin typeface="Papyrus" pitchFamily="66" charset="0"/>
              </a:rPr>
              <a:t>It looks as much to the future as to the past.</a:t>
            </a:r>
            <a:br>
              <a:rPr lang="en-GB" sz="3200" b="1" dirty="0" smtClean="0">
                <a:latin typeface="Papyrus" pitchFamily="66" charset="0"/>
              </a:rPr>
            </a:br>
            <a:r>
              <a:rPr lang="en-GB" sz="3200" b="1" dirty="0" smtClean="0">
                <a:latin typeface="Papyrus" pitchFamily="66" charset="0"/>
              </a:rPr>
              <a:t/>
            </a:r>
            <a:br>
              <a:rPr lang="en-GB" sz="3200" b="1" dirty="0" smtClean="0">
                <a:latin typeface="Papyrus" pitchFamily="66" charset="0"/>
              </a:rPr>
            </a:br>
            <a:r>
              <a:rPr lang="en-GB" sz="3200" b="1" dirty="0" smtClean="0">
                <a:latin typeface="Papyrus" pitchFamily="66" charset="0"/>
              </a:rPr>
              <a:t>Many thanks to Dr Finlay Macleod who created this name for the project</a:t>
            </a:r>
          </a:p>
        </p:txBody>
      </p:sp>
    </p:spTree>
    <p:extLst>
      <p:ext uri="{BB962C8B-B14F-4D97-AF65-F5344CB8AC3E}">
        <p14:creationId xmlns:p14="http://schemas.microsoft.com/office/powerpoint/2010/main" val="3028556023"/>
      </p:ext>
    </p:extLst>
  </p:cSld>
  <p:clrMapOvr>
    <a:masterClrMapping/>
  </p:clrMapOvr>
  <mc:AlternateContent xmlns:mc="http://schemas.openxmlformats.org/markup-compatibility/2006" xmlns:p14="http://schemas.microsoft.com/office/powerpoint/2010/main">
    <mc:Choice Requires="p14">
      <p:transition p14:dur="100" advClick="0" advTm="12000">
        <p:cut/>
      </p:transition>
    </mc:Choice>
    <mc:Fallback xmlns="">
      <p:transition advClick="0" advTm="12000">
        <p:cut/>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78098"/>
          </a:xfrm>
        </p:spPr>
        <p:txBody>
          <a:bodyPr>
            <a:normAutofit/>
          </a:bodyPr>
          <a:lstStyle/>
          <a:p>
            <a:r>
              <a:rPr lang="en-GB" sz="1800" b="1" dirty="0" smtClean="0">
                <a:latin typeface="Papyrus" pitchFamily="66" charset="0"/>
              </a:rPr>
              <a:t>THE DESIGN</a:t>
            </a:r>
            <a:endParaRPr lang="en-GB" sz="1800" b="1" dirty="0">
              <a:latin typeface="Papyrus" pitchFamily="66" charset="0"/>
            </a:endParaRPr>
          </a:p>
        </p:txBody>
      </p:sp>
      <p:sp>
        <p:nvSpPr>
          <p:cNvPr id="3" name="Content Placeholder 2"/>
          <p:cNvSpPr>
            <a:spLocks noGrp="1"/>
          </p:cNvSpPr>
          <p:nvPr>
            <p:ph idx="1"/>
          </p:nvPr>
        </p:nvSpPr>
        <p:spPr>
          <a:xfrm>
            <a:off x="457200" y="980728"/>
            <a:ext cx="8229600" cy="5145435"/>
          </a:xfrm>
          <a:effectLst>
            <a:glow rad="101600">
              <a:schemeClr val="accent1">
                <a:satMod val="175000"/>
                <a:alpha val="40000"/>
              </a:schemeClr>
            </a:glow>
            <a:outerShdw blurRad="40000" dist="20000" dir="5400000" rotWithShape="0">
              <a:srgbClr val="000000">
                <a:alpha val="38000"/>
              </a:srgbClr>
            </a:outerShdw>
          </a:effectLst>
        </p:spPr>
        <p:style>
          <a:lnRef idx="1">
            <a:schemeClr val="accent1"/>
          </a:lnRef>
          <a:fillRef idx="2">
            <a:schemeClr val="accent1"/>
          </a:fillRef>
          <a:effectRef idx="1">
            <a:schemeClr val="accent1"/>
          </a:effectRef>
          <a:fontRef idx="minor">
            <a:schemeClr val="dk1"/>
          </a:fontRef>
        </p:style>
        <p:txBody>
          <a:bodyPr>
            <a:noAutofit/>
          </a:bodyPr>
          <a:lstStyle/>
          <a:p>
            <a:pPr marL="0" indent="0">
              <a:buNone/>
            </a:pPr>
            <a:endParaRPr lang="en-GB" sz="2000" dirty="0" smtClean="0">
              <a:latin typeface="Papyrus" pitchFamily="66" charset="0"/>
            </a:endParaRPr>
          </a:p>
          <a:p>
            <a:r>
              <a:rPr lang="en-GB" sz="1600" b="1" dirty="0" smtClean="0">
                <a:latin typeface="Papyrus" pitchFamily="66" charset="0"/>
              </a:rPr>
              <a:t>The structure was designed to sit on a panoramic site overlooking the surrounding land, sea and islands.  It has two stone circles, connected by a walled walkway with one of the circles containing a circle engraved with the names of the Reef Raiders.  The walkway leads the visitor through a stone archway to the other circle, which houses a millstone upon which is mounted an iron beacon, with wooden seating both inside and outside the circle.</a:t>
            </a:r>
            <a:endParaRPr lang="en-GB" sz="1000" b="1" dirty="0" smtClean="0">
              <a:latin typeface="Papyrus" pitchFamily="66" charset="0"/>
            </a:endParaRPr>
          </a:p>
          <a:p>
            <a:endParaRPr lang="en-GB" sz="1600" b="1" dirty="0">
              <a:latin typeface="Papyrus" pitchFamily="66" charset="0"/>
            </a:endParaRPr>
          </a:p>
          <a:p>
            <a:r>
              <a:rPr lang="en-GB" sz="1600" b="1" dirty="0" smtClean="0">
                <a:latin typeface="Papyrus" pitchFamily="66" charset="0"/>
              </a:rPr>
              <a:t>An </a:t>
            </a:r>
            <a:r>
              <a:rPr lang="en-GB" sz="1600" b="1" dirty="0" err="1" smtClean="0">
                <a:latin typeface="Papyrus" pitchFamily="66" charset="0"/>
              </a:rPr>
              <a:t>Sùileachan</a:t>
            </a:r>
            <a:r>
              <a:rPr lang="en-GB" sz="1600" b="1" dirty="0" smtClean="0">
                <a:latin typeface="Papyrus" pitchFamily="66" charset="0"/>
              </a:rPr>
              <a:t> was created to celebrate island craftsmanship and skills.  The land around </a:t>
            </a:r>
            <a:r>
              <a:rPr lang="en-GB" sz="1600" b="1" dirty="0" err="1" smtClean="0">
                <a:latin typeface="Papyrus" pitchFamily="66" charset="0"/>
              </a:rPr>
              <a:t>Bhaltos</a:t>
            </a:r>
            <a:r>
              <a:rPr lang="en-GB" sz="1600" b="1" dirty="0" smtClean="0">
                <a:latin typeface="Papyrus" pitchFamily="66" charset="0"/>
              </a:rPr>
              <a:t> is defined by old stone walls skilfully built and of a distinctive style.  This is replicated in the walls which are constructed from stones sourced from old buildings in the </a:t>
            </a:r>
            <a:r>
              <a:rPr lang="en-GB" sz="1600" b="1" dirty="0" err="1" smtClean="0">
                <a:latin typeface="Papyrus" pitchFamily="66" charset="0"/>
              </a:rPr>
              <a:t>Uig</a:t>
            </a:r>
            <a:r>
              <a:rPr lang="en-GB" sz="1600" b="1" dirty="0" smtClean="0">
                <a:latin typeface="Papyrus" pitchFamily="66" charset="0"/>
              </a:rPr>
              <a:t> area.</a:t>
            </a:r>
          </a:p>
          <a:p>
            <a:endParaRPr lang="en-GB" sz="1600" b="1" dirty="0" smtClean="0">
              <a:latin typeface="Papyrus" pitchFamily="66" charset="0"/>
            </a:endParaRPr>
          </a:p>
          <a:p>
            <a:r>
              <a:rPr lang="en-GB" sz="1600" b="1" dirty="0" smtClean="0">
                <a:latin typeface="Papyrus" pitchFamily="66" charset="0"/>
              </a:rPr>
              <a:t>The iron basket was made from old graveyard railings from one of the </a:t>
            </a:r>
            <a:r>
              <a:rPr lang="en-GB" sz="1600" b="1" dirty="0" err="1" smtClean="0">
                <a:latin typeface="Papyrus" pitchFamily="66" charset="0"/>
              </a:rPr>
              <a:t>Stornoway</a:t>
            </a:r>
            <a:r>
              <a:rPr lang="en-GB" sz="1600" b="1" dirty="0" smtClean="0">
                <a:latin typeface="Papyrus" pitchFamily="66" charset="0"/>
              </a:rPr>
              <a:t> cemeteries and crafted by our </a:t>
            </a:r>
            <a:r>
              <a:rPr lang="en-GB" sz="1600" b="1" dirty="0" err="1" smtClean="0">
                <a:latin typeface="Papyrus" pitchFamily="66" charset="0"/>
              </a:rPr>
              <a:t>Stornoway</a:t>
            </a:r>
            <a:r>
              <a:rPr lang="en-GB" sz="1600" b="1" dirty="0" smtClean="0">
                <a:latin typeface="Papyrus" pitchFamily="66" charset="0"/>
              </a:rPr>
              <a:t> blacksmith.</a:t>
            </a:r>
          </a:p>
          <a:p>
            <a:endParaRPr lang="en-GB" sz="1600" b="1" dirty="0" smtClean="0">
              <a:latin typeface="Papyrus" pitchFamily="66" charset="0"/>
            </a:endParaRPr>
          </a:p>
          <a:p>
            <a:r>
              <a:rPr lang="en-GB" sz="1600" b="1" dirty="0" smtClean="0">
                <a:latin typeface="Papyrus" pitchFamily="66" charset="0"/>
              </a:rPr>
              <a:t>The seating at the monument was  constructed from windblown timber from the </a:t>
            </a:r>
            <a:r>
              <a:rPr lang="en-GB" sz="1600" b="1" dirty="0" err="1" smtClean="0">
                <a:latin typeface="Papyrus" pitchFamily="66" charset="0"/>
              </a:rPr>
              <a:t>Stornoway</a:t>
            </a:r>
            <a:r>
              <a:rPr lang="en-GB" sz="1600" b="1" dirty="0" smtClean="0">
                <a:latin typeface="Papyrus" pitchFamily="66" charset="0"/>
              </a:rPr>
              <a:t> Trust and made by John Angus Macleod of Reef.</a:t>
            </a:r>
            <a:endParaRPr lang="en-GB" sz="1600" b="1" dirty="0">
              <a:latin typeface="Papyrus" pitchFamily="66" charset="0"/>
            </a:endParaRPr>
          </a:p>
        </p:txBody>
      </p:sp>
    </p:spTree>
    <p:extLst>
      <p:ext uri="{BB962C8B-B14F-4D97-AF65-F5344CB8AC3E}">
        <p14:creationId xmlns:p14="http://schemas.microsoft.com/office/powerpoint/2010/main" val="3569838908"/>
      </p:ext>
    </p:extLst>
  </p:cSld>
  <p:clrMapOvr>
    <a:masterClrMapping/>
  </p:clrMapOvr>
  <mc:AlternateContent xmlns:mc="http://schemas.openxmlformats.org/markup-compatibility/2006" xmlns:p14="http://schemas.microsoft.com/office/powerpoint/2010/main">
    <mc:Choice Requires="p14">
      <p:transition p14:dur="100" advClick="0" advTm="25000">
        <p:cut/>
      </p:transition>
    </mc:Choice>
    <mc:Fallback xmlns="">
      <p:transition advClick="0" advTm="25000">
        <p:cut/>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043608" y="1052736"/>
            <a:ext cx="7488832" cy="5324535"/>
          </a:xfrm>
          <a:prstGeom prst="rect">
            <a:avLst/>
          </a:prstGeom>
          <a:noFill/>
        </p:spPr>
        <p:txBody>
          <a:bodyPr wrap="square" rtlCol="0">
            <a:spAutoFit/>
          </a:bodyPr>
          <a:lstStyle/>
          <a:p>
            <a:r>
              <a:rPr lang="en-GB" sz="2000" b="1" dirty="0" smtClean="0">
                <a:latin typeface="Papyrus" pitchFamily="66" charset="0"/>
              </a:rPr>
              <a:t>An </a:t>
            </a:r>
            <a:r>
              <a:rPr lang="en-GB" sz="2000" b="1" dirty="0" err="1" smtClean="0">
                <a:latin typeface="Papyrus" pitchFamily="66" charset="0"/>
              </a:rPr>
              <a:t>Sùileachan</a:t>
            </a:r>
            <a:r>
              <a:rPr lang="en-GB" sz="2000" b="1" dirty="0" smtClean="0">
                <a:latin typeface="Papyrus" pitchFamily="66" charset="0"/>
              </a:rPr>
              <a:t> has been built on a panoramic site which overlooks an ancient landscape of wheelhouses and </a:t>
            </a:r>
            <a:r>
              <a:rPr lang="en-GB" sz="2000" b="1" dirty="0" err="1" smtClean="0">
                <a:latin typeface="Papyrus" pitchFamily="66" charset="0"/>
              </a:rPr>
              <a:t>brochs</a:t>
            </a:r>
            <a:r>
              <a:rPr lang="en-GB" sz="2000" b="1" dirty="0" smtClean="0">
                <a:latin typeface="Papyrus" pitchFamily="66" charset="0"/>
              </a:rPr>
              <a:t>, Norse mills and island duns.  There are Viking burial sites and evidence of community life predating the </a:t>
            </a:r>
            <a:r>
              <a:rPr lang="en-GB" sz="2000" b="1" dirty="0" err="1" smtClean="0">
                <a:latin typeface="Papyrus" pitchFamily="66" charset="0"/>
              </a:rPr>
              <a:t>Callanish</a:t>
            </a:r>
            <a:r>
              <a:rPr lang="en-GB" sz="2000" b="1" dirty="0" smtClean="0">
                <a:latin typeface="Papyrus" pitchFamily="66" charset="0"/>
              </a:rPr>
              <a:t> Standing Stones .</a:t>
            </a:r>
          </a:p>
          <a:p>
            <a:endParaRPr lang="en-GB" sz="2000" b="1" dirty="0" smtClean="0">
              <a:latin typeface="Papyrus" pitchFamily="66" charset="0"/>
            </a:endParaRPr>
          </a:p>
          <a:p>
            <a:r>
              <a:rPr lang="en-GB" sz="2000" b="1" dirty="0" smtClean="0">
                <a:latin typeface="Papyrus" pitchFamily="66" charset="0"/>
              </a:rPr>
              <a:t>There are the remains of </a:t>
            </a:r>
            <a:r>
              <a:rPr lang="en-GB" sz="2000" b="1" dirty="0" err="1" smtClean="0">
                <a:latin typeface="Papyrus" pitchFamily="66" charset="0"/>
              </a:rPr>
              <a:t>blackhouses</a:t>
            </a:r>
            <a:r>
              <a:rPr lang="en-GB" sz="2000" b="1" dirty="0">
                <a:latin typeface="Papyrus" pitchFamily="66" charset="0"/>
              </a:rPr>
              <a:t> </a:t>
            </a:r>
            <a:r>
              <a:rPr lang="en-GB" sz="2000" b="1" dirty="0" smtClean="0">
                <a:latin typeface="Papyrus" pitchFamily="66" charset="0"/>
              </a:rPr>
              <a:t>- cleared communities who were forced to move from this area and there are the stories of the Land Raiders, who along with crofters in many other communities, decided to stand up against injustice and poverty and fight for the right to their own land.</a:t>
            </a:r>
          </a:p>
          <a:p>
            <a:endParaRPr lang="en-GB" sz="2000" b="1" dirty="0" smtClean="0">
              <a:latin typeface="Papyrus" pitchFamily="66" charset="0"/>
            </a:endParaRPr>
          </a:p>
          <a:p>
            <a:r>
              <a:rPr lang="en-GB" sz="2000" b="1" dirty="0" smtClean="0">
                <a:latin typeface="Papyrus" pitchFamily="66" charset="0"/>
              </a:rPr>
              <a:t>We live in a culturally rich community and An </a:t>
            </a:r>
            <a:r>
              <a:rPr lang="en-GB" sz="2000" b="1" dirty="0" err="1" smtClean="0">
                <a:latin typeface="Papyrus" pitchFamily="66" charset="0"/>
              </a:rPr>
              <a:t>Sùileachan</a:t>
            </a:r>
            <a:r>
              <a:rPr lang="en-GB" sz="2000" b="1" dirty="0" smtClean="0">
                <a:latin typeface="Papyrus" pitchFamily="66" charset="0"/>
              </a:rPr>
              <a:t> has been created to celebrate the different facets of this evolution, from the distant past of Viking settlements, to the land clearances and the land raids and onward to the Scottish Land Reforms which gave us the right to determine our own future through community land ownership. </a:t>
            </a:r>
            <a:endParaRPr lang="en-GB" sz="2000" dirty="0">
              <a:latin typeface="Papyrus" pitchFamily="66" charset="0"/>
            </a:endParaRPr>
          </a:p>
        </p:txBody>
      </p:sp>
    </p:spTree>
    <p:extLst>
      <p:ext uri="{BB962C8B-B14F-4D97-AF65-F5344CB8AC3E}">
        <p14:creationId xmlns:p14="http://schemas.microsoft.com/office/powerpoint/2010/main" val="2187752764"/>
      </p:ext>
    </p:extLst>
  </p:cSld>
  <p:clrMapOvr>
    <a:masterClrMapping/>
  </p:clrMapOvr>
  <mc:AlternateContent xmlns:mc="http://schemas.openxmlformats.org/markup-compatibility/2006" xmlns:p14="http://schemas.microsoft.com/office/powerpoint/2010/main">
    <mc:Choice Requires="p14">
      <p:transition p14:dur="100" advClick="0" advTm="25000">
        <p:cut/>
      </p:transition>
    </mc:Choice>
    <mc:Fallback xmlns="">
      <p:transition advClick="0" advTm="25000">
        <p:cut/>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71600" y="1916832"/>
            <a:ext cx="7344816" cy="4104456"/>
          </a:xfrm>
          <a:prstGeom prst="rect">
            <a:avLst/>
          </a:prstGeom>
          <a:ln>
            <a:noFill/>
          </a:ln>
          <a:effectLst>
            <a:softEdge rad="112500"/>
          </a:effectLst>
        </p:spPr>
      </p:pic>
      <p:sp>
        <p:nvSpPr>
          <p:cNvPr id="3" name="Title 2"/>
          <p:cNvSpPr>
            <a:spLocks noGrp="1"/>
          </p:cNvSpPr>
          <p:nvPr>
            <p:ph type="title"/>
          </p:nvPr>
        </p:nvSpPr>
        <p:spPr>
          <a:xfrm>
            <a:off x="457200" y="274638"/>
            <a:ext cx="8229600" cy="1498178"/>
          </a:xfrm>
        </p:spPr>
        <p:txBody>
          <a:bodyPr>
            <a:noAutofit/>
          </a:bodyPr>
          <a:lstStyle/>
          <a:p>
            <a:r>
              <a:rPr lang="en-GB" sz="1600" b="1" dirty="0" smtClean="0">
                <a:latin typeface="Papyrus" pitchFamily="66" charset="0"/>
              </a:rPr>
              <a:t>THE REEF  RAIDERS</a:t>
            </a:r>
            <a:br>
              <a:rPr lang="en-GB" sz="1600" b="1" dirty="0" smtClean="0">
                <a:latin typeface="Papyrus" pitchFamily="66" charset="0"/>
              </a:rPr>
            </a:br>
            <a:r>
              <a:rPr lang="en-GB" sz="1600" b="1" dirty="0" smtClean="0">
                <a:latin typeface="Papyrus" pitchFamily="66" charset="0"/>
              </a:rPr>
              <a:t/>
            </a:r>
            <a:br>
              <a:rPr lang="en-GB" sz="1600" b="1" dirty="0" smtClean="0">
                <a:latin typeface="Papyrus" pitchFamily="66" charset="0"/>
              </a:rPr>
            </a:br>
            <a:r>
              <a:rPr lang="en-GB" sz="1600" b="1" dirty="0" smtClean="0">
                <a:latin typeface="Papyrus" pitchFamily="66" charset="0"/>
              </a:rPr>
              <a:t>This is a photograph of the Reef Raiders who were arrested for raiding Reef Farm. Their story is documented on the information board and their names appear on the stone circle. </a:t>
            </a:r>
            <a:br>
              <a:rPr lang="en-GB" sz="1600" b="1" dirty="0" smtClean="0">
                <a:latin typeface="Papyrus" pitchFamily="66" charset="0"/>
              </a:rPr>
            </a:br>
            <a:r>
              <a:rPr lang="en-GB" sz="1600" b="1" dirty="0" smtClean="0">
                <a:latin typeface="Papyrus" pitchFamily="66" charset="0"/>
              </a:rPr>
              <a:t>Joni Buchanan, </a:t>
            </a:r>
            <a:r>
              <a:rPr lang="en-GB" sz="1600" b="1" dirty="0" err="1" smtClean="0">
                <a:latin typeface="Papyrus" pitchFamily="66" charset="0"/>
              </a:rPr>
              <a:t>Rhona</a:t>
            </a:r>
            <a:r>
              <a:rPr lang="en-GB" sz="1600" b="1" dirty="0" smtClean="0">
                <a:latin typeface="Papyrus" pitchFamily="66" charset="0"/>
              </a:rPr>
              <a:t> </a:t>
            </a:r>
            <a:r>
              <a:rPr lang="en-GB" sz="1600" b="1" dirty="0" err="1" smtClean="0">
                <a:latin typeface="Papyrus" pitchFamily="66" charset="0"/>
              </a:rPr>
              <a:t>Meritt</a:t>
            </a:r>
            <a:r>
              <a:rPr lang="en-GB" sz="1600" b="1" dirty="0" smtClean="0">
                <a:latin typeface="Papyrus" pitchFamily="66" charset="0"/>
              </a:rPr>
              <a:t> , Anna Mackinnon  and Teen Anne Murray collaborated on the historical context, the bi-lingual design and narrative. </a:t>
            </a:r>
            <a:endParaRPr lang="en-GB" sz="1600" b="1" dirty="0">
              <a:latin typeface="Papyrus" pitchFamily="66" charset="0"/>
            </a:endParaRPr>
          </a:p>
        </p:txBody>
      </p:sp>
    </p:spTree>
    <p:extLst>
      <p:ext uri="{BB962C8B-B14F-4D97-AF65-F5344CB8AC3E}">
        <p14:creationId xmlns:p14="http://schemas.microsoft.com/office/powerpoint/2010/main" val="1602362800"/>
      </p:ext>
    </p:extLst>
  </p:cSld>
  <p:clrMapOvr>
    <a:masterClrMapping/>
  </p:clrMapOvr>
  <mc:AlternateContent xmlns:mc="http://schemas.openxmlformats.org/markup-compatibility/2006" xmlns:p14="http://schemas.microsoft.com/office/powerpoint/2010/main">
    <mc:Choice Requires="p14">
      <p:transition p14:dur="100" advClick="0" advTm="20000">
        <p:cut/>
      </p:transition>
    </mc:Choice>
    <mc:Fallback xmlns="">
      <p:transition advClick="0" advTm="20000">
        <p:cut/>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998762" y="1536231"/>
            <a:ext cx="4933544" cy="4789144"/>
          </a:xfrm>
          <a:prstGeom prst="rect">
            <a:avLst/>
          </a:prstGeom>
        </p:spPr>
      </p:pic>
      <p:sp>
        <p:nvSpPr>
          <p:cNvPr id="2" name="Title 1"/>
          <p:cNvSpPr>
            <a:spLocks noGrp="1"/>
          </p:cNvSpPr>
          <p:nvPr>
            <p:ph type="title"/>
          </p:nvPr>
        </p:nvSpPr>
        <p:spPr/>
        <p:txBody>
          <a:bodyPr>
            <a:normAutofit/>
          </a:bodyPr>
          <a:lstStyle/>
          <a:p>
            <a:r>
              <a:rPr lang="en-GB" sz="1600" b="1" dirty="0" smtClean="0">
                <a:latin typeface="Papyrus" pitchFamily="66" charset="0"/>
              </a:rPr>
              <a:t>THIS  IS  A  COMPUTERISED  DESIGN  OF THE  GRANITE  CIRCLE   </a:t>
            </a:r>
            <a:endParaRPr lang="en-GB" sz="1600" b="1" dirty="0">
              <a:latin typeface="Papyrus" pitchFamily="66" charset="0"/>
            </a:endParaRPr>
          </a:p>
        </p:txBody>
      </p:sp>
    </p:spTree>
    <p:extLst>
      <p:ext uri="{BB962C8B-B14F-4D97-AF65-F5344CB8AC3E}">
        <p14:creationId xmlns:p14="http://schemas.microsoft.com/office/powerpoint/2010/main" val="1351027027"/>
      </p:ext>
    </p:extLst>
  </p:cSld>
  <p:clrMapOvr>
    <a:masterClrMapping/>
  </p:clrMapOvr>
  <mc:AlternateContent xmlns:mc="http://schemas.openxmlformats.org/markup-compatibility/2006" xmlns:p14="http://schemas.microsoft.com/office/powerpoint/2010/main">
    <mc:Choice Requires="p14">
      <p:transition p14:dur="100" advClick="0" advTm="8000">
        <p:cut/>
      </p:transition>
    </mc:Choice>
    <mc:Fallback xmlns="">
      <p:transition advClick="0" advTm="8000">
        <p:cut/>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188640"/>
            <a:ext cx="8229600" cy="1368152"/>
          </a:xfrm>
        </p:spPr>
        <p:style>
          <a:lnRef idx="1">
            <a:schemeClr val="accent1"/>
          </a:lnRef>
          <a:fillRef idx="2">
            <a:schemeClr val="accent1"/>
          </a:fillRef>
          <a:effectRef idx="1">
            <a:schemeClr val="accent1"/>
          </a:effectRef>
          <a:fontRef idx="minor">
            <a:schemeClr val="dk1"/>
          </a:fontRef>
        </p:style>
        <p:txBody>
          <a:bodyPr>
            <a:normAutofit fontScale="90000"/>
          </a:bodyPr>
          <a:lstStyle/>
          <a:p>
            <a:r>
              <a:rPr lang="en-GB" sz="2000" b="1" dirty="0" smtClean="0">
                <a:latin typeface="Papyrus" pitchFamily="66" charset="0"/>
              </a:rPr>
              <a:t>January 10</a:t>
            </a:r>
            <a:r>
              <a:rPr lang="en-GB" sz="2000" b="1" baseline="30000" dirty="0" smtClean="0">
                <a:latin typeface="Papyrus" pitchFamily="66" charset="0"/>
              </a:rPr>
              <a:t>th</a:t>
            </a:r>
            <a:r>
              <a:rPr lang="en-GB" sz="2000" b="1" dirty="0" smtClean="0">
                <a:latin typeface="Papyrus" pitchFamily="66" charset="0"/>
              </a:rPr>
              <a:t>, 2012.</a:t>
            </a:r>
            <a:br>
              <a:rPr lang="en-GB" sz="2000" b="1" dirty="0" smtClean="0">
                <a:latin typeface="Papyrus" pitchFamily="66" charset="0"/>
              </a:rPr>
            </a:br>
            <a:r>
              <a:rPr lang="en-GB" sz="2000" b="1" dirty="0" smtClean="0">
                <a:latin typeface="Papyrus" pitchFamily="66" charset="0"/>
              </a:rPr>
              <a:t>The best day for making the symbolic first cut into the turf was pretty wild and wet .</a:t>
            </a:r>
            <a:br>
              <a:rPr lang="en-GB" sz="2000" b="1" dirty="0" smtClean="0">
                <a:latin typeface="Papyrus" pitchFamily="66" charset="0"/>
              </a:rPr>
            </a:br>
            <a:r>
              <a:rPr lang="en-GB" sz="2000" b="1" dirty="0" smtClean="0">
                <a:latin typeface="Papyrus" pitchFamily="66" charset="0"/>
              </a:rPr>
              <a:t>Will Maclean and </a:t>
            </a:r>
            <a:r>
              <a:rPr lang="en-GB" sz="2000" b="1" dirty="0" err="1" smtClean="0">
                <a:latin typeface="Papyrus" pitchFamily="66" charset="0"/>
              </a:rPr>
              <a:t>Murdo</a:t>
            </a:r>
            <a:r>
              <a:rPr lang="en-GB" sz="2000" b="1" dirty="0" smtClean="0">
                <a:latin typeface="Papyrus" pitchFamily="66" charset="0"/>
              </a:rPr>
              <a:t> Macleod, Chair of the </a:t>
            </a:r>
            <a:r>
              <a:rPr lang="en-GB" sz="2000" b="1" dirty="0" err="1" smtClean="0">
                <a:latin typeface="Papyrus" pitchFamily="66" charset="0"/>
              </a:rPr>
              <a:t>Bhaltos</a:t>
            </a:r>
            <a:r>
              <a:rPr lang="en-GB" sz="2000" b="1" dirty="0" smtClean="0">
                <a:latin typeface="Papyrus" pitchFamily="66" charset="0"/>
              </a:rPr>
              <a:t> Trust, manage a smile for the camera.</a:t>
            </a:r>
            <a:endParaRPr lang="en-GB" sz="2000" b="1" dirty="0">
              <a:latin typeface="Papyrus" pitchFamily="66" charset="0"/>
            </a:endParaRP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27584" y="1916832"/>
            <a:ext cx="7488832" cy="4560168"/>
          </a:xfrm>
          <a:prstGeom prst="rect">
            <a:avLst/>
          </a:prstGeom>
          <a:ln>
            <a:noFill/>
          </a:ln>
          <a:effectLst>
            <a:softEdge rad="112500"/>
          </a:effectLst>
        </p:spPr>
      </p:pic>
    </p:spTree>
    <p:extLst>
      <p:ext uri="{BB962C8B-B14F-4D97-AF65-F5344CB8AC3E}">
        <p14:creationId xmlns:p14="http://schemas.microsoft.com/office/powerpoint/2010/main" val="1446703373"/>
      </p:ext>
    </p:extLst>
  </p:cSld>
  <p:clrMapOvr>
    <a:masterClrMapping/>
  </p:clrMapOvr>
  <mc:AlternateContent xmlns:mc="http://schemas.openxmlformats.org/markup-compatibility/2006" xmlns:p14="http://schemas.microsoft.com/office/powerpoint/2010/main">
    <mc:Choice Requires="p14">
      <p:transition p14:dur="100" advClick="0" advTm="8000">
        <p:cut/>
      </p:transition>
    </mc:Choice>
    <mc:Fallback xmlns="">
      <p:transition advClick="0" advTm="8000">
        <p:cut/>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4000" b="1" dirty="0" smtClean="0">
                <a:latin typeface="Papyrus" pitchFamily="66" charset="0"/>
              </a:rPr>
              <a:t>FUNDING PARTNERS</a:t>
            </a:r>
            <a:endParaRPr lang="en-GB" sz="4000" b="1" dirty="0">
              <a:latin typeface="Papyrus" pitchFamily="66" charset="0"/>
            </a:endParaRPr>
          </a:p>
        </p:txBody>
      </p:sp>
      <p:sp>
        <p:nvSpPr>
          <p:cNvPr id="3" name="Content Placeholder 2"/>
          <p:cNvSpPr>
            <a:spLocks noGrp="1"/>
          </p:cNvSpPr>
          <p:nvPr>
            <p:ph idx="1"/>
          </p:nvPr>
        </p:nvSpPr>
        <p:spPr>
          <a:xfrm>
            <a:off x="457200" y="1340768"/>
            <a:ext cx="8229600" cy="4248471"/>
          </a:xfrm>
        </p:spPr>
        <p:style>
          <a:lnRef idx="1">
            <a:schemeClr val="accent1"/>
          </a:lnRef>
          <a:fillRef idx="2">
            <a:schemeClr val="accent1"/>
          </a:fillRef>
          <a:effectRef idx="1">
            <a:schemeClr val="accent1"/>
          </a:effectRef>
          <a:fontRef idx="minor">
            <a:schemeClr val="dk1"/>
          </a:fontRef>
        </p:style>
        <p:txBody>
          <a:bodyPr>
            <a:normAutofit fontScale="47500" lnSpcReduction="20000"/>
          </a:bodyPr>
          <a:lstStyle/>
          <a:p>
            <a:pPr algn="ctr"/>
            <a:endParaRPr lang="en-GB" sz="1800" b="1" dirty="0" smtClean="0">
              <a:latin typeface="Papyrus" pitchFamily="66" charset="0"/>
            </a:endParaRPr>
          </a:p>
          <a:p>
            <a:pPr marL="0" indent="0" algn="ctr">
              <a:buNone/>
            </a:pPr>
            <a:r>
              <a:rPr lang="en-GB" sz="4400" b="1" dirty="0" smtClean="0">
                <a:latin typeface="Papyrus" pitchFamily="66" charset="0"/>
              </a:rPr>
              <a:t>Many thanks to our funding partners -</a:t>
            </a:r>
          </a:p>
          <a:p>
            <a:pPr marL="0" indent="0" algn="ctr">
              <a:buNone/>
            </a:pPr>
            <a:endParaRPr lang="en-GB" sz="4000" b="1" dirty="0" smtClean="0">
              <a:latin typeface="Papyrus" pitchFamily="66" charset="0"/>
            </a:endParaRPr>
          </a:p>
          <a:p>
            <a:pPr algn="ctr"/>
            <a:endParaRPr lang="en-GB" sz="4000" b="1" dirty="0" smtClean="0">
              <a:latin typeface="Papyrus" pitchFamily="66" charset="0"/>
            </a:endParaRPr>
          </a:p>
          <a:p>
            <a:pPr algn="ctr"/>
            <a:r>
              <a:rPr lang="en-GB" sz="4000" b="1" i="1" dirty="0" smtClean="0">
                <a:latin typeface="Papyrus" pitchFamily="66" charset="0"/>
              </a:rPr>
              <a:t>CAPITAL  ARTS  REGENERATION  FUND</a:t>
            </a:r>
          </a:p>
          <a:p>
            <a:pPr marL="0" indent="0" algn="ctr">
              <a:buNone/>
            </a:pPr>
            <a:endParaRPr lang="en-GB" sz="4000" b="1" i="1" dirty="0" smtClean="0">
              <a:latin typeface="Papyrus" pitchFamily="66" charset="0"/>
            </a:endParaRPr>
          </a:p>
          <a:p>
            <a:pPr algn="ctr"/>
            <a:r>
              <a:rPr lang="en-GB" sz="4000" b="1" i="1" dirty="0" smtClean="0">
                <a:latin typeface="Papyrus" pitchFamily="66" charset="0"/>
              </a:rPr>
              <a:t>SCOTLANDS  ISLANDS</a:t>
            </a:r>
          </a:p>
          <a:p>
            <a:pPr marL="0" indent="0" algn="ctr">
              <a:buNone/>
            </a:pPr>
            <a:endParaRPr lang="en-GB" sz="4000" b="1" i="1" dirty="0" smtClean="0">
              <a:latin typeface="Papyrus" pitchFamily="66" charset="0"/>
            </a:endParaRPr>
          </a:p>
          <a:p>
            <a:pPr algn="ctr"/>
            <a:r>
              <a:rPr lang="en-GB" sz="4000" b="1" i="1" dirty="0" smtClean="0">
                <a:latin typeface="Papyrus" pitchFamily="66" charset="0"/>
              </a:rPr>
              <a:t>PROISEACT  NAN  EALAN</a:t>
            </a:r>
          </a:p>
          <a:p>
            <a:pPr marL="0" indent="0" algn="ctr">
              <a:buNone/>
            </a:pPr>
            <a:endParaRPr lang="en-GB" sz="4000" b="1" i="1" dirty="0" smtClean="0">
              <a:latin typeface="Papyrus" pitchFamily="66" charset="0"/>
            </a:endParaRPr>
          </a:p>
          <a:p>
            <a:pPr algn="ctr"/>
            <a:r>
              <a:rPr lang="en-GB" sz="4000" b="1" i="1" dirty="0" smtClean="0">
                <a:latin typeface="Papyrus" pitchFamily="66" charset="0"/>
              </a:rPr>
              <a:t>UIG COMMUNITY COUNCIL</a:t>
            </a:r>
          </a:p>
          <a:p>
            <a:pPr marL="0" indent="0" algn="ctr">
              <a:buNone/>
            </a:pPr>
            <a:endParaRPr lang="en-GB" sz="4000" b="1" i="1" dirty="0" smtClean="0">
              <a:latin typeface="Papyrus" pitchFamily="66" charset="0"/>
            </a:endParaRPr>
          </a:p>
          <a:p>
            <a:pPr algn="ctr"/>
            <a:r>
              <a:rPr lang="en-GB" sz="4000" b="1" i="1" smtClean="0">
                <a:latin typeface="Papyrus" pitchFamily="66" charset="0"/>
              </a:rPr>
              <a:t>BHALTOS  COMMUNITY </a:t>
            </a:r>
            <a:r>
              <a:rPr lang="en-GB" sz="4000" b="1" i="1" dirty="0" smtClean="0">
                <a:latin typeface="Papyrus" pitchFamily="66" charset="0"/>
              </a:rPr>
              <a:t>TRUST</a:t>
            </a:r>
          </a:p>
          <a:p>
            <a:pPr algn="ctr"/>
            <a:endParaRPr lang="en-GB" sz="6400" b="1" dirty="0" smtClean="0">
              <a:latin typeface="Papyrus" pitchFamily="66" charset="0"/>
            </a:endParaRPr>
          </a:p>
          <a:p>
            <a:pPr algn="ctr"/>
            <a:endParaRPr lang="en-GB" sz="6400" b="1" dirty="0">
              <a:latin typeface="Papyrus" pitchFamily="66" charset="0"/>
            </a:endParaRPr>
          </a:p>
        </p:txBody>
      </p:sp>
    </p:spTree>
    <p:extLst>
      <p:ext uri="{BB962C8B-B14F-4D97-AF65-F5344CB8AC3E}">
        <p14:creationId xmlns:p14="http://schemas.microsoft.com/office/powerpoint/2010/main" val="57786155"/>
      </p:ext>
    </p:extLst>
  </p:cSld>
  <p:clrMapOvr>
    <a:masterClrMapping/>
  </p:clrMapOvr>
  <mc:AlternateContent xmlns:mc="http://schemas.openxmlformats.org/markup-compatibility/2006" xmlns:p14="http://schemas.microsoft.com/office/powerpoint/2010/main">
    <mc:Choice Requires="p14">
      <p:transition p14:dur="100" advClick="0" advTm="8000">
        <p:cut/>
      </p:transition>
    </mc:Choice>
    <mc:Fallback xmlns="">
      <p:transition advClick="0" advTm="8000">
        <p:cut/>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116632"/>
            <a:ext cx="8229600" cy="1282154"/>
          </a:xfrm>
        </p:spPr>
        <p:txBody>
          <a:bodyPr>
            <a:normAutofit fontScale="90000"/>
          </a:bodyPr>
          <a:lstStyle/>
          <a:p>
            <a:r>
              <a:rPr lang="en-GB" sz="2000" b="1" dirty="0" smtClean="0">
                <a:latin typeface="Papyrus" pitchFamily="66" charset="0"/>
              </a:rPr>
              <a:t/>
            </a:r>
            <a:br>
              <a:rPr lang="en-GB" sz="2000" b="1" dirty="0" smtClean="0">
                <a:latin typeface="Papyrus" pitchFamily="66" charset="0"/>
              </a:rPr>
            </a:br>
            <a:r>
              <a:rPr lang="en-GB" sz="2000" b="1" dirty="0" smtClean="0">
                <a:latin typeface="Papyrus" pitchFamily="66" charset="0"/>
              </a:rPr>
              <a:t>THE REEF PARLIAMENT</a:t>
            </a:r>
            <a:br>
              <a:rPr lang="en-GB" sz="2000" b="1" dirty="0" smtClean="0">
                <a:latin typeface="Papyrus" pitchFamily="66" charset="0"/>
              </a:rPr>
            </a:br>
            <a:r>
              <a:rPr lang="en-GB" sz="2000" b="1" dirty="0" smtClean="0">
                <a:latin typeface="Papyrus" pitchFamily="66" charset="0"/>
              </a:rPr>
              <a:t/>
            </a:r>
            <a:br>
              <a:rPr lang="en-GB" sz="2000" b="1" dirty="0" smtClean="0">
                <a:latin typeface="Papyrus" pitchFamily="66" charset="0"/>
              </a:rPr>
            </a:br>
            <a:r>
              <a:rPr lang="en-GB" sz="1800" b="1" dirty="0" smtClean="0">
                <a:latin typeface="Papyrus" pitchFamily="66" charset="0"/>
              </a:rPr>
              <a:t>The first meeting of the team to discuss the way forward.  </a:t>
            </a:r>
            <a:r>
              <a:rPr lang="en-GB" sz="1800" b="1" dirty="0" err="1" smtClean="0">
                <a:latin typeface="Papyrus" pitchFamily="66" charset="0"/>
              </a:rPr>
              <a:t>Catriona</a:t>
            </a:r>
            <a:r>
              <a:rPr lang="en-GB" sz="1800" b="1" dirty="0" smtClean="0">
                <a:latin typeface="Papyrus" pitchFamily="66" charset="0"/>
              </a:rPr>
              <a:t> provided endless hospitality and most of the planning and problem solving  took place at No7 Reef.</a:t>
            </a:r>
            <a:br>
              <a:rPr lang="en-GB" sz="1800" b="1" dirty="0" smtClean="0">
                <a:latin typeface="Papyrus" pitchFamily="66" charset="0"/>
              </a:rPr>
            </a:br>
            <a:endParaRPr lang="en-GB" sz="1800" b="1" dirty="0">
              <a:latin typeface="Papyrus" pitchFamily="66" charset="0"/>
            </a:endParaRPr>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rot="20727607">
            <a:off x="711199" y="1628725"/>
            <a:ext cx="3744416" cy="2376265"/>
          </a:xfrm>
          <a:prstGeom prst="rect">
            <a:avLst/>
          </a:prstGeom>
          <a:ln>
            <a:noFill/>
          </a:ln>
          <a:effectLst>
            <a:softEdge rad="112500"/>
          </a:effectLst>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230238">
            <a:off x="4589620" y="1469727"/>
            <a:ext cx="3923928" cy="2091020"/>
          </a:xfrm>
          <a:prstGeom prst="rect">
            <a:avLst/>
          </a:prstGeom>
          <a:ln>
            <a:noFill/>
          </a:ln>
          <a:effectLst>
            <a:softEdge rad="112500"/>
          </a:effectLst>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872639">
            <a:off x="1179259" y="3904827"/>
            <a:ext cx="4088063" cy="2338893"/>
          </a:xfrm>
          <a:prstGeom prst="rect">
            <a:avLst/>
          </a:prstGeom>
          <a:ln>
            <a:noFill/>
          </a:ln>
          <a:effectLst>
            <a:softEdge rad="112500"/>
          </a:effectLst>
        </p:spPr>
      </p:pic>
      <p:pic>
        <p:nvPicPr>
          <p:cNvPr id="7" name="Picture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21083549">
            <a:off x="4902829" y="3202860"/>
            <a:ext cx="3923928" cy="2791702"/>
          </a:xfrm>
          <a:prstGeom prst="rect">
            <a:avLst/>
          </a:prstGeom>
          <a:ln>
            <a:noFill/>
          </a:ln>
          <a:effectLst>
            <a:softEdge rad="112500"/>
          </a:effectLst>
        </p:spPr>
      </p:pic>
    </p:spTree>
    <p:extLst>
      <p:ext uri="{BB962C8B-B14F-4D97-AF65-F5344CB8AC3E}">
        <p14:creationId xmlns:p14="http://schemas.microsoft.com/office/powerpoint/2010/main" val="1399720494"/>
      </p:ext>
    </p:extLst>
  </p:cSld>
  <p:clrMapOvr>
    <a:masterClrMapping/>
  </p:clrMapOvr>
  <mc:AlternateContent xmlns:mc="http://schemas.openxmlformats.org/markup-compatibility/2006" xmlns:p14="http://schemas.microsoft.com/office/powerpoint/2010/main">
    <mc:Choice Requires="p14">
      <p:transition p14:dur="100" advClick="0" advTm="6000">
        <p:cut/>
      </p:transition>
    </mc:Choice>
    <mc:Fallback xmlns="">
      <p:transition advClick="0" advTm="6000">
        <p:cut/>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GB" dirty="0" smtClean="0">
                <a:latin typeface="Papyrus" pitchFamily="66" charset="0"/>
              </a:rPr>
              <a:t>TASKS  AND  CHORES  LIST</a:t>
            </a:r>
            <a:endParaRPr lang="en-GB" dirty="0">
              <a:latin typeface="Papyrus" pitchFamily="66" charset="0"/>
            </a:endParaRPr>
          </a:p>
        </p:txBody>
      </p:sp>
      <p:sp>
        <p:nvSpPr>
          <p:cNvPr id="7" name="Content Placeholder 6"/>
          <p:cNvSpPr>
            <a:spLocks noGrp="1"/>
          </p:cNvSpPr>
          <p:nvPr>
            <p:ph idx="1"/>
          </p:nvPr>
        </p:nvSpPr>
        <p:spPr>
          <a:xfrm>
            <a:off x="3575050" y="273050"/>
            <a:ext cx="5111750" cy="6036270"/>
          </a:xfrm>
        </p:spPr>
        <p:style>
          <a:lnRef idx="1">
            <a:schemeClr val="accent1"/>
          </a:lnRef>
          <a:fillRef idx="2">
            <a:schemeClr val="accent1"/>
          </a:fillRef>
          <a:effectRef idx="1">
            <a:schemeClr val="accent1"/>
          </a:effectRef>
          <a:fontRef idx="minor">
            <a:schemeClr val="dk1"/>
          </a:fontRef>
        </p:style>
        <p:txBody>
          <a:bodyPr>
            <a:normAutofit/>
          </a:bodyPr>
          <a:lstStyle/>
          <a:p>
            <a:r>
              <a:rPr lang="en-GB" sz="1600" dirty="0" smtClean="0">
                <a:latin typeface="Papyrus" pitchFamily="66" charset="0"/>
              </a:rPr>
              <a:t>Collaborate with main design team and task force</a:t>
            </a:r>
          </a:p>
          <a:p>
            <a:r>
              <a:rPr lang="en-GB" sz="1600" dirty="0" smtClean="0">
                <a:latin typeface="Papyrus" pitchFamily="66" charset="0"/>
              </a:rPr>
              <a:t>Apply for Planning Consent</a:t>
            </a:r>
          </a:p>
          <a:p>
            <a:r>
              <a:rPr lang="en-GB" sz="1600" dirty="0" smtClean="0">
                <a:latin typeface="Papyrus" pitchFamily="66" charset="0"/>
              </a:rPr>
              <a:t>Excavate a road and a parking bay</a:t>
            </a:r>
            <a:endParaRPr lang="en-GB" sz="1600" dirty="0">
              <a:latin typeface="Papyrus" pitchFamily="66" charset="0"/>
            </a:endParaRPr>
          </a:p>
          <a:p>
            <a:r>
              <a:rPr lang="en-GB" sz="1600" dirty="0" smtClean="0">
                <a:latin typeface="Papyrus" pitchFamily="66" charset="0"/>
              </a:rPr>
              <a:t>Find stones and transport to site</a:t>
            </a:r>
          </a:p>
          <a:p>
            <a:r>
              <a:rPr lang="en-GB" sz="1600" dirty="0" smtClean="0">
                <a:latin typeface="Papyrus" pitchFamily="66" charset="0"/>
              </a:rPr>
              <a:t>Search for archway stones, clean and stabilise them and transport to site.  Erect on site.</a:t>
            </a:r>
          </a:p>
          <a:p>
            <a:r>
              <a:rPr lang="en-GB" sz="1600" dirty="0" smtClean="0">
                <a:latin typeface="Papyrus" pitchFamily="66" charset="0"/>
              </a:rPr>
              <a:t>Check names of Reef Raiders and historical context</a:t>
            </a:r>
          </a:p>
          <a:p>
            <a:r>
              <a:rPr lang="en-GB" sz="1600" dirty="0" smtClean="0">
                <a:latin typeface="Papyrus" pitchFamily="66" charset="0"/>
              </a:rPr>
              <a:t>Design and order a granite circle </a:t>
            </a:r>
          </a:p>
          <a:p>
            <a:r>
              <a:rPr lang="en-GB" sz="1600" dirty="0" smtClean="0">
                <a:latin typeface="Papyrus" pitchFamily="66" charset="0"/>
              </a:rPr>
              <a:t>Design and order a notice board</a:t>
            </a:r>
          </a:p>
          <a:p>
            <a:r>
              <a:rPr lang="en-GB" sz="1600" dirty="0" smtClean="0">
                <a:latin typeface="Papyrus" pitchFamily="66" charset="0"/>
              </a:rPr>
              <a:t>Find a  blacksmith for the brazier</a:t>
            </a:r>
          </a:p>
          <a:p>
            <a:r>
              <a:rPr lang="en-GB" sz="1600" dirty="0" smtClean="0">
                <a:latin typeface="Papyrus" pitchFamily="66" charset="0"/>
              </a:rPr>
              <a:t>Find a suitable stone for the brazier</a:t>
            </a:r>
          </a:p>
          <a:p>
            <a:r>
              <a:rPr lang="en-GB" sz="1600" dirty="0" smtClean="0">
                <a:latin typeface="Papyrus" pitchFamily="66" charset="0"/>
              </a:rPr>
              <a:t>Order wood for the seating</a:t>
            </a:r>
          </a:p>
          <a:p>
            <a:r>
              <a:rPr lang="en-GB" sz="1600" dirty="0" smtClean="0">
                <a:latin typeface="Papyrus" pitchFamily="66" charset="0"/>
              </a:rPr>
              <a:t>Buy gravel for pathway and spread</a:t>
            </a:r>
          </a:p>
          <a:p>
            <a:r>
              <a:rPr lang="en-GB" sz="1600" dirty="0" smtClean="0">
                <a:latin typeface="Papyrus" pitchFamily="66" charset="0"/>
              </a:rPr>
              <a:t>Put granite circle, seating, beacon stone and brazier into circles</a:t>
            </a:r>
          </a:p>
          <a:p>
            <a:r>
              <a:rPr lang="en-GB" sz="1600" dirty="0" smtClean="0">
                <a:latin typeface="Papyrus" pitchFamily="66" charset="0"/>
              </a:rPr>
              <a:t>Liaise with </a:t>
            </a:r>
            <a:r>
              <a:rPr lang="en-GB" sz="1600" dirty="0" err="1" smtClean="0">
                <a:latin typeface="Papyrus" pitchFamily="66" charset="0"/>
              </a:rPr>
              <a:t>MacTV</a:t>
            </a:r>
            <a:r>
              <a:rPr lang="en-GB" sz="1600" dirty="0" smtClean="0">
                <a:latin typeface="Papyrus" pitchFamily="66" charset="0"/>
              </a:rPr>
              <a:t> and newspapers</a:t>
            </a:r>
          </a:p>
          <a:p>
            <a:r>
              <a:rPr lang="en-GB" sz="1600" dirty="0" smtClean="0">
                <a:latin typeface="Papyrus" pitchFamily="66" charset="0"/>
              </a:rPr>
              <a:t>Organise a ceilidh</a:t>
            </a:r>
          </a:p>
          <a:p>
            <a:r>
              <a:rPr lang="en-GB" sz="1600" dirty="0" smtClean="0">
                <a:latin typeface="Papyrus" pitchFamily="66" charset="0"/>
              </a:rPr>
              <a:t>Send monthly updates to </a:t>
            </a:r>
            <a:r>
              <a:rPr lang="en-GB" sz="1600" dirty="0" err="1" smtClean="0">
                <a:latin typeface="Papyrus" pitchFamily="66" charset="0"/>
              </a:rPr>
              <a:t>Bhaltos</a:t>
            </a:r>
            <a:r>
              <a:rPr lang="en-GB" sz="1600" dirty="0" smtClean="0">
                <a:latin typeface="Papyrus" pitchFamily="66" charset="0"/>
              </a:rPr>
              <a:t> Community Trust</a:t>
            </a:r>
          </a:p>
          <a:p>
            <a:r>
              <a:rPr lang="en-GB" sz="1600" dirty="0" smtClean="0">
                <a:latin typeface="Papyrus" pitchFamily="66" charset="0"/>
              </a:rPr>
              <a:t>Organise the Dedication Ceremony and ceilidh</a:t>
            </a:r>
          </a:p>
          <a:p>
            <a:endParaRPr lang="en-GB" sz="1600" dirty="0" smtClean="0">
              <a:latin typeface="Papyrus" pitchFamily="66" charset="0"/>
            </a:endParaRPr>
          </a:p>
          <a:p>
            <a:endParaRPr lang="en-GB" sz="1800" dirty="0" smtClean="0">
              <a:latin typeface="Papyrus" pitchFamily="66" charset="0"/>
            </a:endParaRPr>
          </a:p>
          <a:p>
            <a:endParaRPr lang="en-GB" sz="1800" dirty="0">
              <a:latin typeface="Papyrus" pitchFamily="66" charset="0"/>
            </a:endParaRPr>
          </a:p>
        </p:txBody>
      </p:sp>
      <p:sp>
        <p:nvSpPr>
          <p:cNvPr id="8" name="Text Placeholder 7"/>
          <p:cNvSpPr>
            <a:spLocks noGrp="1"/>
          </p:cNvSpPr>
          <p:nvPr>
            <p:ph type="body" sz="half" idx="2"/>
          </p:nvPr>
        </p:nvSpPr>
        <p:spPr/>
        <p:txBody>
          <a:bodyPr>
            <a:normAutofit lnSpcReduction="10000"/>
          </a:bodyPr>
          <a:lstStyle/>
          <a:p>
            <a:r>
              <a:rPr lang="en-GB" sz="2000" b="1" dirty="0" smtClean="0">
                <a:latin typeface="Papyrus" pitchFamily="66" charset="0"/>
              </a:rPr>
              <a:t>For the duration of the project, a few tasks and chores lists were</a:t>
            </a:r>
          </a:p>
          <a:p>
            <a:r>
              <a:rPr lang="en-GB" sz="2000" b="1" dirty="0">
                <a:latin typeface="Papyrus" pitchFamily="66" charset="0"/>
              </a:rPr>
              <a:t>c</a:t>
            </a:r>
            <a:r>
              <a:rPr lang="en-GB" sz="2000" b="1" dirty="0" smtClean="0">
                <a:latin typeface="Papyrus" pitchFamily="66" charset="0"/>
              </a:rPr>
              <a:t>reated to keep everybody on track and to work to a rough timescale.</a:t>
            </a:r>
          </a:p>
          <a:p>
            <a:endParaRPr lang="en-GB" sz="2000" b="1" dirty="0" smtClean="0">
              <a:latin typeface="Papyrus" pitchFamily="66" charset="0"/>
            </a:endParaRPr>
          </a:p>
          <a:p>
            <a:r>
              <a:rPr lang="en-GB" sz="2000" b="1" dirty="0" smtClean="0">
                <a:latin typeface="Papyrus" pitchFamily="66" charset="0"/>
              </a:rPr>
              <a:t>These were amended as time went on to take into account running out of stones (!!), machinery breaking down, illness and accidents, holidays and abysmal weather, as well as co-ordinating the work schedule.</a:t>
            </a:r>
            <a:endParaRPr lang="en-GB" sz="1600" dirty="0">
              <a:latin typeface="Papyrus" pitchFamily="66" charset="0"/>
            </a:endParaRPr>
          </a:p>
        </p:txBody>
      </p:sp>
    </p:spTree>
    <p:extLst>
      <p:ext uri="{BB962C8B-B14F-4D97-AF65-F5344CB8AC3E}">
        <p14:creationId xmlns:p14="http://schemas.microsoft.com/office/powerpoint/2010/main" val="4076323163"/>
      </p:ext>
    </p:extLst>
  </p:cSld>
  <p:clrMapOvr>
    <a:masterClrMapping/>
  </p:clrMapOvr>
  <mc:AlternateContent xmlns:mc="http://schemas.openxmlformats.org/markup-compatibility/2006" xmlns:p14="http://schemas.microsoft.com/office/powerpoint/2010/main">
    <mc:Choice Requires="p14">
      <p:transition p14:dur="100" advClick="0" advTm="30000">
        <p:cut/>
      </p:transition>
    </mc:Choice>
    <mc:Fallback xmlns="">
      <p:transition advClick="0" advTm="30000">
        <p:cut/>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1792288" y="4800600"/>
            <a:ext cx="5486400" cy="500608"/>
          </a:xfrm>
        </p:spPr>
        <p:txBody>
          <a:bodyPr>
            <a:noAutofit/>
          </a:bodyPr>
          <a:lstStyle/>
          <a:p>
            <a:r>
              <a:rPr lang="en-GB" sz="1600" dirty="0" smtClean="0">
                <a:latin typeface="Papyrus" pitchFamily="66" charset="0"/>
              </a:rPr>
              <a:t>A  SIGN  THAT  THE  REAL  WORK  WAS ABOUT  TO  BEGIN.</a:t>
            </a:r>
            <a:endParaRPr lang="en-GB" sz="1600" dirty="0">
              <a:latin typeface="Papyrus" pitchFamily="66" charset="0"/>
            </a:endParaRPr>
          </a:p>
        </p:txBody>
      </p:sp>
      <p:pic>
        <p:nvPicPr>
          <p:cNvPr id="8" name="Picture Placeholder 7"/>
          <p:cNvPicPr>
            <a:picLocks noGrp="1" noChangeAspect="1"/>
          </p:cNvPicPr>
          <p:nvPr>
            <p:ph type="pic" idx="1"/>
          </p:nvPr>
        </p:nvPicPr>
        <p:blipFill>
          <a:blip r:embed="rId2">
            <a:extLst>
              <a:ext uri="{28A0092B-C50C-407E-A947-70E740481C1C}">
                <a14:useLocalDpi xmlns:a14="http://schemas.microsoft.com/office/drawing/2010/main" val="0"/>
              </a:ext>
            </a:extLst>
          </a:blip>
          <a:srcRect l="5534" r="5534"/>
          <a:stretch>
            <a:fillRect/>
          </a:stretch>
        </p:blipFill>
        <p:spPr>
          <a:prstGeom prst="rect">
            <a:avLst/>
          </a:prstGeom>
          <a:ln>
            <a:noFill/>
          </a:ln>
          <a:effectLst>
            <a:softEdge rad="112500"/>
          </a:effectLst>
        </p:spPr>
      </p:pic>
      <p:sp>
        <p:nvSpPr>
          <p:cNvPr id="7" name="Text Placeholder 6"/>
          <p:cNvSpPr>
            <a:spLocks noGrp="1"/>
          </p:cNvSpPr>
          <p:nvPr>
            <p:ph type="body" sz="half" idx="2"/>
          </p:nvPr>
        </p:nvSpPr>
        <p:spPr/>
        <p:txBody>
          <a:bodyPr>
            <a:noAutofit/>
          </a:bodyPr>
          <a:lstStyle/>
          <a:p>
            <a:r>
              <a:rPr lang="en-GB" sz="2800" b="1" dirty="0" smtClean="0">
                <a:latin typeface="Papyrus" pitchFamily="66" charset="0"/>
              </a:rPr>
              <a:t>One cold, dark morning, a digger appeared on the hillside. </a:t>
            </a:r>
            <a:endParaRPr lang="en-GB" sz="2800" dirty="0">
              <a:latin typeface="Papyrus" pitchFamily="66" charset="0"/>
            </a:endParaRPr>
          </a:p>
        </p:txBody>
      </p:sp>
    </p:spTree>
    <p:extLst>
      <p:ext uri="{BB962C8B-B14F-4D97-AF65-F5344CB8AC3E}">
        <p14:creationId xmlns:p14="http://schemas.microsoft.com/office/powerpoint/2010/main" val="2483653768"/>
      </p:ext>
    </p:extLst>
  </p:cSld>
  <p:clrMapOvr>
    <a:masterClrMapping/>
  </p:clrMapOvr>
  <mc:AlternateContent xmlns:mc="http://schemas.openxmlformats.org/markup-compatibility/2006" xmlns:p14="http://schemas.microsoft.com/office/powerpoint/2010/main">
    <mc:Choice Requires="p14">
      <p:transition p14:dur="100" advClick="0" advTm="8000">
        <p:cut/>
      </p:transition>
    </mc:Choice>
    <mc:Fallback xmlns="">
      <p:transition advClick="0" advTm="8000">
        <p:cut/>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GB" sz="2800" b="1" dirty="0" smtClean="0">
                <a:latin typeface="Papyrus" pitchFamily="66" charset="0"/>
              </a:rPr>
              <a:t>WORK COMMENCED !!</a:t>
            </a:r>
            <a:endParaRPr lang="en-GB" sz="2800" b="1" dirty="0">
              <a:latin typeface="Papyrus" pitchFamily="66" charset="0"/>
            </a:endParaRPr>
          </a:p>
        </p:txBody>
      </p:sp>
      <p:sp>
        <p:nvSpPr>
          <p:cNvPr id="6" name="Text Placeholder 5"/>
          <p:cNvSpPr>
            <a:spLocks noGrp="1"/>
          </p:cNvSpPr>
          <p:nvPr>
            <p:ph type="body" idx="4294967295"/>
          </p:nvPr>
        </p:nvSpPr>
        <p:spPr>
          <a:xfrm>
            <a:off x="1547664" y="1268759"/>
            <a:ext cx="5904656" cy="1296145"/>
          </a:xfrm>
        </p:spPr>
        <p:style>
          <a:lnRef idx="1">
            <a:schemeClr val="accent1"/>
          </a:lnRef>
          <a:fillRef idx="2">
            <a:schemeClr val="accent1"/>
          </a:fillRef>
          <a:effectRef idx="1">
            <a:schemeClr val="accent1"/>
          </a:effectRef>
          <a:fontRef idx="minor">
            <a:schemeClr val="dk1"/>
          </a:fontRef>
        </p:style>
        <p:txBody>
          <a:bodyPr>
            <a:noAutofit/>
          </a:bodyPr>
          <a:lstStyle/>
          <a:p>
            <a:pPr marL="0" indent="0">
              <a:buNone/>
            </a:pPr>
            <a:r>
              <a:rPr lang="en-GB" sz="2400" b="1" dirty="0" smtClean="0">
                <a:latin typeface="Papyrus" pitchFamily="66" charset="0"/>
              </a:rPr>
              <a:t>The road was excavated and a turning place was cleared.</a:t>
            </a:r>
          </a:p>
          <a:p>
            <a:pPr marL="0" indent="0">
              <a:buNone/>
            </a:pPr>
            <a:r>
              <a:rPr lang="en-GB" sz="2400" b="1" dirty="0" smtClean="0">
                <a:latin typeface="Papyrus" pitchFamily="66" charset="0"/>
              </a:rPr>
              <a:t>Ready for action!</a:t>
            </a:r>
            <a:endParaRPr lang="en-GB" sz="2400" b="1" dirty="0">
              <a:latin typeface="Papyrus" pitchFamily="66" charset="0"/>
            </a:endParaRPr>
          </a:p>
        </p:txBody>
      </p:sp>
      <p:pic>
        <p:nvPicPr>
          <p:cNvPr id="11" name="Content Placeholder 10"/>
          <p:cNvPicPr>
            <a:picLocks noGrp="1" noChangeAspect="1"/>
          </p:cNvPicPr>
          <p:nvPr>
            <p:ph sz="quarter" idx="4294967295"/>
          </p:nvPr>
        </p:nvPicPr>
        <p:blipFill>
          <a:blip r:embed="rId2" cstate="print">
            <a:extLst>
              <a:ext uri="{28A0092B-C50C-407E-A947-70E740481C1C}">
                <a14:useLocalDpi xmlns:a14="http://schemas.microsoft.com/office/drawing/2010/main" val="0"/>
              </a:ext>
            </a:extLst>
          </a:blip>
          <a:stretch>
            <a:fillRect/>
          </a:stretch>
        </p:blipFill>
        <p:spPr>
          <a:xfrm>
            <a:off x="1547664" y="2492896"/>
            <a:ext cx="5904656" cy="3528392"/>
          </a:xfrm>
          <a:prstGeom prst="rect">
            <a:avLst/>
          </a:prstGeom>
          <a:ln>
            <a:noFill/>
          </a:ln>
          <a:effectLst>
            <a:softEdge rad="112500"/>
          </a:effectLst>
        </p:spPr>
      </p:pic>
    </p:spTree>
    <p:extLst>
      <p:ext uri="{BB962C8B-B14F-4D97-AF65-F5344CB8AC3E}">
        <p14:creationId xmlns:p14="http://schemas.microsoft.com/office/powerpoint/2010/main" val="2174182748"/>
      </p:ext>
    </p:extLst>
  </p:cSld>
  <p:clrMapOvr>
    <a:masterClrMapping/>
  </p:clrMapOvr>
  <mc:AlternateContent xmlns:mc="http://schemas.openxmlformats.org/markup-compatibility/2006" xmlns:p14="http://schemas.microsoft.com/office/powerpoint/2010/main">
    <mc:Choice Requires="p14">
      <p:transition p14:dur="100" advClick="0" advTm="5000">
        <p:cut/>
      </p:transition>
    </mc:Choice>
    <mc:Fallback xmlns="">
      <p:transition advClick="0" advTm="5000">
        <p:cut/>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3568" y="836712"/>
            <a:ext cx="7416824" cy="5184576"/>
          </a:xfrm>
          <a:prstGeom prst="rect">
            <a:avLst/>
          </a:prstGeom>
          <a:ln>
            <a:noFill/>
          </a:ln>
          <a:effectLst>
            <a:softEdge rad="112500"/>
          </a:effectLst>
        </p:spPr>
      </p:pic>
    </p:spTree>
    <p:extLst>
      <p:ext uri="{BB962C8B-B14F-4D97-AF65-F5344CB8AC3E}">
        <p14:creationId xmlns:p14="http://schemas.microsoft.com/office/powerpoint/2010/main" val="3575566916"/>
      </p:ext>
    </p:extLst>
  </p:cSld>
  <p:clrMapOvr>
    <a:masterClrMapping/>
  </p:clrMapOvr>
  <mc:AlternateContent xmlns:mc="http://schemas.openxmlformats.org/markup-compatibility/2006" xmlns:p14="http://schemas.microsoft.com/office/powerpoint/2010/main">
    <mc:Choice Requires="p14">
      <p:transition p14:dur="100" advClick="0" advTm="8000">
        <p:cut/>
      </p:transition>
    </mc:Choice>
    <mc:Fallback xmlns="">
      <p:transition advClick="0" advTm="8000">
        <p:cut/>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04664"/>
            <a:ext cx="8229600" cy="1584176"/>
          </a:xfrm>
        </p:spPr>
        <p:txBody>
          <a:bodyPr>
            <a:normAutofit fontScale="90000"/>
          </a:bodyPr>
          <a:lstStyle/>
          <a:p>
            <a:r>
              <a:rPr lang="en-GB" sz="2400" b="1" dirty="0">
                <a:latin typeface="Papyrus" pitchFamily="66" charset="0"/>
              </a:rPr>
              <a:t/>
            </a:r>
            <a:br>
              <a:rPr lang="en-GB" sz="2400" b="1" dirty="0">
                <a:latin typeface="Papyrus" pitchFamily="66" charset="0"/>
              </a:rPr>
            </a:br>
            <a:r>
              <a:rPr lang="en-GB" sz="2400" b="1" dirty="0" smtClean="0">
                <a:latin typeface="Papyrus" pitchFamily="66" charset="0"/>
              </a:rPr>
              <a:t>…………………..AND  THE  STONE  BEGAN  TO ARRIVE</a:t>
            </a:r>
            <a:r>
              <a:rPr lang="en-GB" sz="2400" dirty="0" smtClean="0">
                <a:latin typeface="Papyrus" pitchFamily="66" charset="0"/>
              </a:rPr>
              <a:t>!! </a:t>
            </a:r>
            <a:br>
              <a:rPr lang="en-GB" sz="2400" dirty="0" smtClean="0">
                <a:latin typeface="Papyrus" pitchFamily="66" charset="0"/>
              </a:rPr>
            </a:br>
            <a:r>
              <a:rPr lang="en-GB" sz="2400" dirty="0" err="1" smtClean="0">
                <a:latin typeface="Papyrus" pitchFamily="66" charset="0"/>
              </a:rPr>
              <a:t>Norry</a:t>
            </a:r>
            <a:r>
              <a:rPr lang="en-GB" sz="2400" dirty="0" smtClean="0">
                <a:latin typeface="Papyrus" pitchFamily="66" charset="0"/>
              </a:rPr>
              <a:t> sourced some stones and </a:t>
            </a:r>
            <a:r>
              <a:rPr lang="en-GB" sz="2400" dirty="0" err="1" smtClean="0">
                <a:latin typeface="Papyrus" pitchFamily="66" charset="0"/>
              </a:rPr>
              <a:t>Dolu</a:t>
            </a:r>
            <a:r>
              <a:rPr lang="en-GB" sz="2400" dirty="0" smtClean="0">
                <a:latin typeface="Papyrus" pitchFamily="66" charset="0"/>
              </a:rPr>
              <a:t> transported lorry loads of them to the site after he had created the road and parking area.</a:t>
            </a:r>
            <a:endParaRPr lang="en-GB" sz="2400" dirty="0">
              <a:latin typeface="Papyrus" pitchFamily="66" charset="0"/>
            </a:endParaRPr>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3608" y="1988840"/>
            <a:ext cx="7488832" cy="4320480"/>
          </a:xfrm>
          <a:prstGeom prst="rect">
            <a:avLst/>
          </a:prstGeom>
          <a:ln>
            <a:noFill/>
          </a:ln>
          <a:effectLst>
            <a:softEdge rad="112500"/>
          </a:effectLst>
        </p:spPr>
      </p:pic>
    </p:spTree>
    <p:extLst>
      <p:ext uri="{BB962C8B-B14F-4D97-AF65-F5344CB8AC3E}">
        <p14:creationId xmlns:p14="http://schemas.microsoft.com/office/powerpoint/2010/main" val="2614264363"/>
      </p:ext>
    </p:extLst>
  </p:cSld>
  <p:clrMapOvr>
    <a:masterClrMapping/>
  </p:clrMapOvr>
  <mc:AlternateContent xmlns:mc="http://schemas.openxmlformats.org/markup-compatibility/2006" xmlns:p14="http://schemas.microsoft.com/office/powerpoint/2010/main">
    <mc:Choice Requires="p14">
      <p:transition p14:dur="100" advClick="0" advTm="8000">
        <p:cut/>
      </p:transition>
    </mc:Choice>
    <mc:Fallback xmlns="">
      <p:transition advClick="0" advTm="8000">
        <p:cut/>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22114"/>
          </a:xfrm>
        </p:spPr>
        <p:txBody>
          <a:bodyPr>
            <a:normAutofit/>
          </a:bodyPr>
          <a:lstStyle/>
          <a:p>
            <a:r>
              <a:rPr lang="en-GB" sz="2000" b="1" dirty="0" smtClean="0">
                <a:latin typeface="Papyrus" pitchFamily="66" charset="0"/>
              </a:rPr>
              <a:t>IAN  SMITH  SUPERVISED  THE  UNLOADING  OF EVEN  MORE  STONES</a:t>
            </a:r>
            <a:endParaRPr lang="en-GB" sz="2000" b="1" dirty="0">
              <a:latin typeface="Papyrus" pitchFamily="66" charset="0"/>
            </a:endParaRPr>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124744"/>
            <a:ext cx="9144000" cy="5352256"/>
          </a:xfrm>
          <a:prstGeom prst="rect">
            <a:avLst/>
          </a:prstGeom>
          <a:ln>
            <a:noFill/>
          </a:ln>
          <a:effectLst>
            <a:softEdge rad="112500"/>
          </a:effectLst>
        </p:spPr>
      </p:pic>
    </p:spTree>
    <p:extLst>
      <p:ext uri="{BB962C8B-B14F-4D97-AF65-F5344CB8AC3E}">
        <p14:creationId xmlns:p14="http://schemas.microsoft.com/office/powerpoint/2010/main" val="2294159449"/>
      </p:ext>
    </p:extLst>
  </p:cSld>
  <p:clrMapOvr>
    <a:masterClrMapping/>
  </p:clrMapOvr>
  <mc:AlternateContent xmlns:mc="http://schemas.openxmlformats.org/markup-compatibility/2006" xmlns:p14="http://schemas.microsoft.com/office/powerpoint/2010/main">
    <mc:Choice Requires="p14">
      <p:transition p14:dur="100" advClick="0" advTm="8000">
        <p:cut/>
      </p:transition>
    </mc:Choice>
    <mc:Fallback xmlns="">
      <p:transition advClick="0" advTm="8000">
        <p:cut/>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367253">
            <a:off x="762782" y="2843068"/>
            <a:ext cx="3659158" cy="3085726"/>
          </a:xfrm>
          <a:prstGeom prst="rect">
            <a:avLst/>
          </a:prstGeom>
          <a:ln>
            <a:noFill/>
          </a:ln>
          <a:effectLst>
            <a:softEdge rad="112500"/>
          </a:effectLst>
        </p:spPr>
      </p:pic>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190633">
            <a:off x="3964288" y="543971"/>
            <a:ext cx="3778279" cy="3380480"/>
          </a:xfrm>
          <a:prstGeom prst="rect">
            <a:avLst/>
          </a:prstGeom>
          <a:ln>
            <a:noFill/>
          </a:ln>
          <a:effectLst>
            <a:softEdge rad="112500"/>
          </a:effectLst>
        </p:spPr>
      </p:pic>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21389595">
            <a:off x="4677315" y="3255346"/>
            <a:ext cx="3704646" cy="2712966"/>
          </a:xfrm>
          <a:prstGeom prst="rect">
            <a:avLst/>
          </a:prstGeom>
          <a:ln>
            <a:noFill/>
          </a:ln>
          <a:effectLst>
            <a:softEdge rad="112500"/>
          </a:effectLst>
        </p:spPr>
      </p:pic>
      <p:pic>
        <p:nvPicPr>
          <p:cNvPr id="11" name="Picture 1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20491838">
            <a:off x="559617" y="603338"/>
            <a:ext cx="3672408" cy="2713404"/>
          </a:xfrm>
          <a:prstGeom prst="rect">
            <a:avLst/>
          </a:prstGeom>
          <a:ln>
            <a:noFill/>
          </a:ln>
          <a:effectLst>
            <a:softEdge rad="112500"/>
          </a:effectLst>
        </p:spPr>
      </p:pic>
    </p:spTree>
    <p:extLst>
      <p:ext uri="{BB962C8B-B14F-4D97-AF65-F5344CB8AC3E}">
        <p14:creationId xmlns:p14="http://schemas.microsoft.com/office/powerpoint/2010/main" val="1776117643"/>
      </p:ext>
    </p:extLst>
  </p:cSld>
  <p:clrMapOvr>
    <a:masterClrMapping/>
  </p:clrMapOvr>
  <mc:AlternateContent xmlns:mc="http://schemas.openxmlformats.org/markup-compatibility/2006" xmlns:p14="http://schemas.microsoft.com/office/powerpoint/2010/main">
    <mc:Choice Requires="p14">
      <p:transition p14:dur="100" advClick="0" advTm="8000">
        <p:cut/>
      </p:transition>
    </mc:Choice>
    <mc:Fallback xmlns="">
      <p:transition advClick="0" advTm="8000">
        <p:cut/>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2000" b="1" dirty="0" smtClean="0">
                <a:latin typeface="Papyrus" pitchFamily="66" charset="0"/>
              </a:rPr>
              <a:t>SORTING  OUT  THE  STONES</a:t>
            </a:r>
            <a:endParaRPr lang="en-GB" sz="2000" b="1" dirty="0">
              <a:latin typeface="Papyrus" pitchFamily="66" charset="0"/>
            </a:endParaRPr>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9552" y="1772816"/>
            <a:ext cx="7704856" cy="4704184"/>
          </a:xfrm>
          <a:prstGeom prst="rect">
            <a:avLst/>
          </a:prstGeom>
          <a:ln>
            <a:noFill/>
          </a:ln>
          <a:effectLst>
            <a:softEdge rad="112500"/>
          </a:effectLst>
        </p:spPr>
      </p:pic>
    </p:spTree>
    <p:extLst>
      <p:ext uri="{BB962C8B-B14F-4D97-AF65-F5344CB8AC3E}">
        <p14:creationId xmlns:p14="http://schemas.microsoft.com/office/powerpoint/2010/main" val="767428607"/>
      </p:ext>
    </p:extLst>
  </p:cSld>
  <p:clrMapOvr>
    <a:masterClrMapping/>
  </p:clrMapOvr>
  <mc:AlternateContent xmlns:mc="http://schemas.openxmlformats.org/markup-compatibility/2006" xmlns:p14="http://schemas.microsoft.com/office/powerpoint/2010/main">
    <mc:Choice Requires="p14">
      <p:transition p14:dur="100" advClick="0" advTm="6000">
        <p:cut/>
      </p:transition>
    </mc:Choice>
    <mc:Fallback xmlns="">
      <p:transition advClick="0" advTm="6000">
        <p:cut/>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22114"/>
          </a:xfrm>
        </p:spPr>
        <p:txBody>
          <a:bodyPr>
            <a:noAutofit/>
          </a:bodyPr>
          <a:lstStyle/>
          <a:p>
            <a:r>
              <a:rPr lang="en-GB" sz="2000" b="1" dirty="0" smtClean="0">
                <a:latin typeface="Papyrus" pitchFamily="66" charset="0"/>
              </a:rPr>
              <a:t>The stones came from old buildings in </a:t>
            </a:r>
            <a:r>
              <a:rPr lang="en-GB" sz="2000" b="1" dirty="0" err="1" smtClean="0">
                <a:latin typeface="Papyrus" pitchFamily="66" charset="0"/>
              </a:rPr>
              <a:t>Uig</a:t>
            </a:r>
            <a:r>
              <a:rPr lang="en-GB" sz="2000" b="1" dirty="0" smtClean="0">
                <a:latin typeface="Papyrus" pitchFamily="66" charset="0"/>
              </a:rPr>
              <a:t> – recycled to form the walls of An </a:t>
            </a:r>
            <a:r>
              <a:rPr lang="en-GB" sz="2000" b="1" dirty="0" err="1" smtClean="0">
                <a:latin typeface="Papyrus" pitchFamily="66" charset="0"/>
              </a:rPr>
              <a:t>Sùileachan</a:t>
            </a:r>
            <a:r>
              <a:rPr lang="en-GB" sz="2000" b="1" dirty="0" smtClean="0">
                <a:latin typeface="Papyrus" pitchFamily="66" charset="0"/>
              </a:rPr>
              <a:t> in Reef.  They were  very heavy and needed to be transported, lifted and shaped</a:t>
            </a:r>
            <a:r>
              <a:rPr lang="en-GB" sz="2000" b="1" dirty="0">
                <a:latin typeface="Papyrus" pitchFamily="66" charset="0"/>
              </a:rPr>
              <a:t> </a:t>
            </a:r>
            <a:r>
              <a:rPr lang="en-GB" sz="2000" b="1" dirty="0" smtClean="0">
                <a:latin typeface="Papyrus" pitchFamily="66" charset="0"/>
              </a:rPr>
              <a:t>–laborious and time-consuming work.</a:t>
            </a:r>
            <a:endParaRPr lang="en-GB" sz="2000" b="1" dirty="0">
              <a:latin typeface="Papyrus" pitchFamily="66" charset="0"/>
            </a:endParaRPr>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177527" y="1600200"/>
            <a:ext cx="6788945" cy="4525963"/>
          </a:xfrm>
          <a:prstGeom prst="rect">
            <a:avLst/>
          </a:prstGeom>
          <a:ln>
            <a:noFill/>
          </a:ln>
          <a:effectLst>
            <a:softEdge rad="112500"/>
          </a:effectLst>
        </p:spPr>
      </p:pic>
    </p:spTree>
    <p:extLst>
      <p:ext uri="{BB962C8B-B14F-4D97-AF65-F5344CB8AC3E}">
        <p14:creationId xmlns:p14="http://schemas.microsoft.com/office/powerpoint/2010/main" val="3576388686"/>
      </p:ext>
    </p:extLst>
  </p:cSld>
  <p:clrMapOvr>
    <a:masterClrMapping/>
  </p:clrMapOvr>
  <mc:AlternateContent xmlns:mc="http://schemas.openxmlformats.org/markup-compatibility/2006" xmlns:p14="http://schemas.microsoft.com/office/powerpoint/2010/main">
    <mc:Choice Requires="p14">
      <p:transition p14:dur="100" advClick="0" advTm="10000">
        <p:cut/>
      </p:transition>
    </mc:Choice>
    <mc:Fallback xmlns="">
      <p:transition advClick="0" advTm="10000">
        <p:cut/>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rot="16200000">
            <a:off x="1708429" y="315908"/>
            <a:ext cx="2332226" cy="4525963"/>
          </a:xfrm>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4896036" y="2600911"/>
            <a:ext cx="2880319" cy="5400600"/>
          </a:xfrm>
          <a:prstGeom prst="rect">
            <a:avLst/>
          </a:prstGeom>
        </p:spPr>
      </p:pic>
    </p:spTree>
    <p:extLst>
      <p:ext uri="{BB962C8B-B14F-4D97-AF65-F5344CB8AC3E}">
        <p14:creationId xmlns:p14="http://schemas.microsoft.com/office/powerpoint/2010/main" val="43429815"/>
      </p:ext>
    </p:extLst>
  </p:cSld>
  <p:clrMapOvr>
    <a:masterClrMapping/>
  </p:clrMapOvr>
  <mc:AlternateContent xmlns:mc="http://schemas.openxmlformats.org/markup-compatibility/2006" xmlns:p14="http://schemas.microsoft.com/office/powerpoint/2010/main">
    <mc:Choice Requires="p14">
      <p:transition p14:dur="100" advClick="0" advTm="5000">
        <p:cut/>
      </p:transition>
    </mc:Choice>
    <mc:Fallback xmlns="">
      <p:transition advClick="0" advTm="5000">
        <p:cut/>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23528" y="548680"/>
            <a:ext cx="8496944" cy="5906244"/>
          </a:xfrm>
          <a:prstGeom prst="rect">
            <a:avLst/>
          </a:prstGeom>
          <a:ln>
            <a:noFill/>
          </a:ln>
          <a:effectLst>
            <a:softEdge rad="112500"/>
          </a:effectLst>
        </p:spPr>
      </p:pic>
    </p:spTree>
    <p:extLst>
      <p:ext uri="{BB962C8B-B14F-4D97-AF65-F5344CB8AC3E}">
        <p14:creationId xmlns:p14="http://schemas.microsoft.com/office/powerpoint/2010/main" val="2137871078"/>
      </p:ext>
    </p:extLst>
  </p:cSld>
  <p:clrMapOvr>
    <a:masterClrMapping/>
  </p:clrMapOvr>
  <mc:AlternateContent xmlns:mc="http://schemas.openxmlformats.org/markup-compatibility/2006" xmlns:p14="http://schemas.microsoft.com/office/powerpoint/2010/main">
    <mc:Choice Requires="p14">
      <p:transition p14:dur="100" advClick="0" advTm="8000">
        <p:cut/>
      </p:transition>
    </mc:Choice>
    <mc:Fallback xmlns="">
      <p:transition advClick="0" advTm="8000">
        <p:cut/>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06090"/>
          </a:xfrm>
        </p:spPr>
        <p:txBody>
          <a:bodyPr>
            <a:noAutofit/>
          </a:bodyPr>
          <a:lstStyle/>
          <a:p>
            <a:r>
              <a:rPr lang="en-GB" sz="2800" b="1" dirty="0" smtClean="0">
                <a:latin typeface="Papyrus" pitchFamily="66" charset="0"/>
              </a:rPr>
              <a:t>The first part of the circle and panoramic views over to Reef Beach</a:t>
            </a:r>
            <a:endParaRPr lang="en-GB" sz="2800" b="1" dirty="0">
              <a:latin typeface="Papyrus" pitchFamily="66" charset="0"/>
            </a:endParaRPr>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1196752"/>
            <a:ext cx="9144000" cy="5280248"/>
          </a:xfrm>
          <a:prstGeom prst="rect">
            <a:avLst/>
          </a:prstGeom>
          <a:ln>
            <a:noFill/>
          </a:ln>
          <a:effectLst>
            <a:softEdge rad="112500"/>
          </a:effectLst>
        </p:spPr>
      </p:pic>
    </p:spTree>
    <p:extLst>
      <p:ext uri="{BB962C8B-B14F-4D97-AF65-F5344CB8AC3E}">
        <p14:creationId xmlns:p14="http://schemas.microsoft.com/office/powerpoint/2010/main" val="1701060642"/>
      </p:ext>
    </p:extLst>
  </p:cSld>
  <p:clrMapOvr>
    <a:masterClrMapping/>
  </p:clrMapOvr>
  <mc:AlternateContent xmlns:mc="http://schemas.openxmlformats.org/markup-compatibility/2006" xmlns:p14="http://schemas.microsoft.com/office/powerpoint/2010/main">
    <mc:Choice Requires="p14">
      <p:transition p14:dur="100" advClick="0" advTm="8000">
        <p:cut/>
      </p:transition>
    </mc:Choice>
    <mc:Fallback xmlns="">
      <p:transition advClick="0" advTm="8000">
        <p:cut/>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404664"/>
            <a:ext cx="8229600" cy="864096"/>
          </a:xfrm>
        </p:spPr>
        <p:txBody>
          <a:bodyPr>
            <a:normAutofit/>
          </a:bodyPr>
          <a:lstStyle/>
          <a:p>
            <a:r>
              <a:rPr lang="en-GB" sz="2000" b="1" dirty="0" smtClean="0">
                <a:latin typeface="Papyrus" pitchFamily="66" charset="0"/>
              </a:rPr>
              <a:t>The first circle leading into the walkway.  The wooden pieces will support the seats.</a:t>
            </a:r>
            <a:endParaRPr lang="en-GB" sz="2000" b="1" dirty="0">
              <a:latin typeface="Papyrus" pitchFamily="66" charset="0"/>
            </a:endParaRP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268760"/>
            <a:ext cx="9144000" cy="5208240"/>
          </a:xfrm>
          <a:prstGeom prst="rect">
            <a:avLst/>
          </a:prstGeom>
          <a:ln>
            <a:noFill/>
          </a:ln>
          <a:effectLst>
            <a:softEdge rad="112500"/>
          </a:effectLst>
        </p:spPr>
      </p:pic>
    </p:spTree>
    <p:extLst>
      <p:ext uri="{BB962C8B-B14F-4D97-AF65-F5344CB8AC3E}">
        <p14:creationId xmlns:p14="http://schemas.microsoft.com/office/powerpoint/2010/main" val="4219831169"/>
      </p:ext>
    </p:extLst>
  </p:cSld>
  <p:clrMapOvr>
    <a:masterClrMapping/>
  </p:clrMapOvr>
  <mc:AlternateContent xmlns:mc="http://schemas.openxmlformats.org/markup-compatibility/2006" xmlns:p14="http://schemas.microsoft.com/office/powerpoint/2010/main">
    <mc:Choice Requires="p14">
      <p:transition p14:dur="100" advClick="0" advTm="8000">
        <p:cut/>
      </p:transition>
    </mc:Choice>
    <mc:Fallback xmlns="">
      <p:transition advClick="0" advTm="8000">
        <p:cut/>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87624" y="1154113"/>
            <a:ext cx="6552728" cy="3970318"/>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en-GB" b="1" dirty="0" smtClean="0">
                <a:latin typeface="Papyrus" pitchFamily="66" charset="0"/>
              </a:rPr>
              <a:t>Jim Crawford had been looking for suitable stones for the archway for quite some time.</a:t>
            </a:r>
          </a:p>
          <a:p>
            <a:endParaRPr lang="en-GB" b="1" dirty="0" smtClean="0">
              <a:latin typeface="Papyrus" pitchFamily="66" charset="0"/>
            </a:endParaRPr>
          </a:p>
          <a:p>
            <a:r>
              <a:rPr lang="en-GB" b="1" dirty="0" smtClean="0">
                <a:latin typeface="Papyrus" pitchFamily="66" charset="0"/>
              </a:rPr>
              <a:t>On Will’s last trip with Jim, they were lucky enough to find exactly what they were looking for on an island called </a:t>
            </a:r>
            <a:r>
              <a:rPr lang="en-GB" b="1" dirty="0" err="1" smtClean="0">
                <a:latin typeface="Papyrus" pitchFamily="66" charset="0"/>
              </a:rPr>
              <a:t>Vuia</a:t>
            </a:r>
            <a:r>
              <a:rPr lang="en-GB" b="1" dirty="0" smtClean="0">
                <a:latin typeface="Papyrus" pitchFamily="66" charset="0"/>
              </a:rPr>
              <a:t> </a:t>
            </a:r>
            <a:r>
              <a:rPr lang="en-GB" b="1" dirty="0" err="1" smtClean="0">
                <a:latin typeface="Papyrus" pitchFamily="66" charset="0"/>
              </a:rPr>
              <a:t>Beag</a:t>
            </a:r>
            <a:r>
              <a:rPr lang="en-GB" b="1" dirty="0" smtClean="0">
                <a:latin typeface="Papyrus" pitchFamily="66" charset="0"/>
              </a:rPr>
              <a:t>.</a:t>
            </a:r>
          </a:p>
          <a:p>
            <a:endParaRPr lang="en-GB" b="1" dirty="0">
              <a:latin typeface="Papyrus" pitchFamily="66" charset="0"/>
            </a:endParaRPr>
          </a:p>
          <a:p>
            <a:r>
              <a:rPr lang="en-GB" b="1" dirty="0" smtClean="0">
                <a:latin typeface="Papyrus" pitchFamily="66" charset="0"/>
              </a:rPr>
              <a:t>The stones were near the low water mark and Jim spent some considerable time measuring and preparing them for removal to his workshop.</a:t>
            </a:r>
          </a:p>
          <a:p>
            <a:endParaRPr lang="en-GB" b="1" dirty="0">
              <a:latin typeface="Papyrus" pitchFamily="66" charset="0"/>
            </a:endParaRPr>
          </a:p>
          <a:p>
            <a:r>
              <a:rPr lang="en-GB" b="1" dirty="0" smtClean="0">
                <a:latin typeface="Papyrus" pitchFamily="66" charset="0"/>
              </a:rPr>
              <a:t>The Scottish Salmon company kindly provided a boat to take them off the island and they were transported to </a:t>
            </a:r>
            <a:r>
              <a:rPr lang="en-GB" b="1" dirty="0" err="1" smtClean="0">
                <a:latin typeface="Papyrus" pitchFamily="66" charset="0"/>
              </a:rPr>
              <a:t>Garynahine</a:t>
            </a:r>
            <a:r>
              <a:rPr lang="en-GB" b="1" dirty="0" smtClean="0">
                <a:latin typeface="Papyrus" pitchFamily="66" charset="0"/>
              </a:rPr>
              <a:t> by lorry.  They had to be  dried off , cleaned and shaped.</a:t>
            </a:r>
          </a:p>
          <a:p>
            <a:endParaRPr lang="en-GB" b="1" dirty="0">
              <a:latin typeface="Papyrus" pitchFamily="66" charset="0"/>
            </a:endParaRPr>
          </a:p>
        </p:txBody>
      </p:sp>
    </p:spTree>
    <p:extLst>
      <p:ext uri="{BB962C8B-B14F-4D97-AF65-F5344CB8AC3E}">
        <p14:creationId xmlns:p14="http://schemas.microsoft.com/office/powerpoint/2010/main" val="1334073924"/>
      </p:ext>
    </p:extLst>
  </p:cSld>
  <p:clrMapOvr>
    <a:masterClrMapping/>
  </p:clrMapOvr>
  <mc:AlternateContent xmlns:mc="http://schemas.openxmlformats.org/markup-compatibility/2006" xmlns:p14="http://schemas.microsoft.com/office/powerpoint/2010/main">
    <mc:Choice Requires="p14">
      <p:transition p14:dur="100" advClick="0" advTm="12000">
        <p:cut/>
      </p:transition>
    </mc:Choice>
    <mc:Fallback xmlns="">
      <p:transition advClick="0" advTm="12000">
        <p:cut/>
      </p:transition>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en-GB" sz="1800" b="1" dirty="0" smtClean="0">
                <a:latin typeface="Papyrus" pitchFamily="66" charset="0"/>
              </a:rPr>
              <a:t> </a:t>
            </a:r>
            <a:br>
              <a:rPr lang="en-GB" sz="1800" b="1" dirty="0" smtClean="0">
                <a:latin typeface="Papyrus" pitchFamily="66" charset="0"/>
              </a:rPr>
            </a:br>
            <a:r>
              <a:rPr lang="en-GB" sz="1800" b="1" dirty="0" smtClean="0">
                <a:latin typeface="Papyrus" pitchFamily="66" charset="0"/>
              </a:rPr>
              <a:t>THE PERFECT SHAPE, AND SIZE FOR THE ARCHWAY</a:t>
            </a:r>
            <a:br>
              <a:rPr lang="en-GB" sz="1800" b="1" dirty="0" smtClean="0">
                <a:latin typeface="Papyrus" pitchFamily="66" charset="0"/>
              </a:rPr>
            </a:br>
            <a:r>
              <a:rPr lang="en-GB" sz="1800" b="1" dirty="0" smtClean="0">
                <a:latin typeface="Papyrus" pitchFamily="66" charset="0"/>
              </a:rPr>
              <a:t> </a:t>
            </a:r>
            <a:br>
              <a:rPr lang="en-GB" sz="1800" b="1" dirty="0" smtClean="0">
                <a:latin typeface="Papyrus" pitchFamily="66" charset="0"/>
              </a:rPr>
            </a:br>
            <a:r>
              <a:rPr lang="en-GB" sz="2700" b="1" dirty="0" smtClean="0">
                <a:latin typeface="Papyrus" pitchFamily="66" charset="0"/>
              </a:rPr>
              <a:t>Sourced, moved and transported by Jim Crawford</a:t>
            </a:r>
            <a:endParaRPr lang="en-GB" sz="2700" b="1" dirty="0">
              <a:latin typeface="Papyrus" pitchFamily="66" charset="0"/>
            </a:endParaRPr>
          </a:p>
        </p:txBody>
      </p:sp>
      <p:pic>
        <p:nvPicPr>
          <p:cNvPr id="7" name="Content Placeholder 6"/>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a:off x="457200" y="2348706"/>
            <a:ext cx="4038600" cy="3028950"/>
          </a:xfrm>
          <a:prstGeom prst="rect">
            <a:avLst/>
          </a:prstGeom>
          <a:ln>
            <a:noFill/>
          </a:ln>
          <a:effectLst>
            <a:softEdge rad="112500"/>
          </a:effectLst>
        </p:spPr>
      </p:pic>
      <p:pic>
        <p:nvPicPr>
          <p:cNvPr id="8" name="Content Placeholder 7"/>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a:off x="4648200" y="2348706"/>
            <a:ext cx="4038600" cy="3028950"/>
          </a:xfrm>
          <a:prstGeom prst="rect">
            <a:avLst/>
          </a:prstGeom>
          <a:ln>
            <a:noFill/>
          </a:ln>
          <a:effectLst>
            <a:softEdge rad="112500"/>
          </a:effectLst>
        </p:spPr>
      </p:pic>
    </p:spTree>
    <p:extLst>
      <p:ext uri="{BB962C8B-B14F-4D97-AF65-F5344CB8AC3E}">
        <p14:creationId xmlns:p14="http://schemas.microsoft.com/office/powerpoint/2010/main" val="2854763506"/>
      </p:ext>
    </p:extLst>
  </p:cSld>
  <p:clrMapOvr>
    <a:masterClrMapping/>
  </p:clrMapOvr>
  <mc:AlternateContent xmlns:mc="http://schemas.openxmlformats.org/markup-compatibility/2006" xmlns:p14="http://schemas.microsoft.com/office/powerpoint/2010/main">
    <mc:Choice Requires="p14">
      <p:transition p14:dur="100" advClick="0" advTm="8000">
        <p:cut/>
      </p:transition>
    </mc:Choice>
    <mc:Fallback xmlns="">
      <p:transition advClick="0" advTm="8000">
        <p:cut/>
      </p:transition>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57200" y="274638"/>
            <a:ext cx="8229600" cy="1354162"/>
          </a:xfrm>
        </p:spPr>
        <p:txBody>
          <a:bodyPr>
            <a:normAutofit fontScale="90000"/>
          </a:bodyPr>
          <a:lstStyle/>
          <a:p>
            <a:r>
              <a:rPr lang="en-GB" sz="2000" b="1" dirty="0" smtClean="0">
                <a:latin typeface="Papyrus" pitchFamily="66" charset="0"/>
              </a:rPr>
              <a:t>The film crew and some guests were transported to </a:t>
            </a:r>
            <a:r>
              <a:rPr lang="en-GB" sz="2000" b="1" dirty="0" err="1" smtClean="0">
                <a:latin typeface="Papyrus" pitchFamily="66" charset="0"/>
              </a:rPr>
              <a:t>Vuia</a:t>
            </a:r>
            <a:r>
              <a:rPr lang="en-GB" sz="2000" b="1" dirty="0" smtClean="0">
                <a:latin typeface="Papyrus" pitchFamily="66" charset="0"/>
              </a:rPr>
              <a:t> </a:t>
            </a:r>
            <a:r>
              <a:rPr lang="en-GB" sz="2000" b="1" dirty="0" err="1" smtClean="0">
                <a:latin typeface="Papyrus" pitchFamily="66" charset="0"/>
              </a:rPr>
              <a:t>Beag</a:t>
            </a:r>
            <a:r>
              <a:rPr lang="en-GB" sz="2000" b="1" dirty="0" smtClean="0">
                <a:latin typeface="Papyrus" pitchFamily="66" charset="0"/>
              </a:rPr>
              <a:t> on </a:t>
            </a:r>
            <a:r>
              <a:rPr lang="en-GB" sz="2000" b="1" dirty="0" err="1" smtClean="0">
                <a:latin typeface="Papyrus" pitchFamily="66" charset="0"/>
              </a:rPr>
              <a:t>Lochlann</a:t>
            </a:r>
            <a:r>
              <a:rPr lang="en-GB" sz="2000" b="1" dirty="0" smtClean="0">
                <a:latin typeface="Papyrus" pitchFamily="66" charset="0"/>
              </a:rPr>
              <a:t> to see the stones being lifted.  </a:t>
            </a:r>
            <a:br>
              <a:rPr lang="en-GB" sz="2000" b="1" dirty="0" smtClean="0">
                <a:latin typeface="Papyrus" pitchFamily="66" charset="0"/>
              </a:rPr>
            </a:br>
            <a:r>
              <a:rPr lang="en-GB" sz="2000" b="1" dirty="0" smtClean="0">
                <a:latin typeface="Papyrus" pitchFamily="66" charset="0"/>
              </a:rPr>
              <a:t>Thanks to Janet and Murray Macleod of Sea Trek and  Lynne and </a:t>
            </a:r>
            <a:r>
              <a:rPr lang="en-GB" sz="2000" b="1" dirty="0" err="1" smtClean="0">
                <a:latin typeface="Papyrus" pitchFamily="66" charset="0"/>
              </a:rPr>
              <a:t>Calum</a:t>
            </a:r>
            <a:r>
              <a:rPr lang="en-GB" sz="2000" b="1" dirty="0" smtClean="0">
                <a:latin typeface="Papyrus" pitchFamily="66" charset="0"/>
              </a:rPr>
              <a:t> Buchanan for their generous hospitality.  The weather , of course, was simply stunning.</a:t>
            </a:r>
            <a:endParaRPr lang="en-GB" sz="2000" b="1" dirty="0">
              <a:latin typeface="Papyrus" pitchFamily="66" charset="0"/>
            </a:endParaRPr>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87624" y="1628800"/>
            <a:ext cx="7272808" cy="4608512"/>
          </a:xfrm>
          <a:prstGeom prst="rect">
            <a:avLst/>
          </a:prstGeom>
          <a:ln>
            <a:noFill/>
          </a:ln>
          <a:effectLst>
            <a:softEdge rad="112500"/>
          </a:effectLst>
        </p:spPr>
      </p:pic>
    </p:spTree>
    <p:extLst>
      <p:ext uri="{BB962C8B-B14F-4D97-AF65-F5344CB8AC3E}">
        <p14:creationId xmlns:p14="http://schemas.microsoft.com/office/powerpoint/2010/main" val="4173595184"/>
      </p:ext>
    </p:extLst>
  </p:cSld>
  <p:clrMapOvr>
    <a:masterClrMapping/>
  </p:clrMapOvr>
  <mc:AlternateContent xmlns:mc="http://schemas.openxmlformats.org/markup-compatibility/2006" xmlns:p14="http://schemas.microsoft.com/office/powerpoint/2010/main">
    <mc:Choice Requires="p14">
      <p:transition p14:dur="100" advClick="0" advTm="8000">
        <p:cut/>
      </p:transition>
    </mc:Choice>
    <mc:Fallback xmlns="">
      <p:transition advClick="0" advTm="8000">
        <p:cut/>
      </p:transition>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381000"/>
            <a:ext cx="9144000" cy="6096000"/>
          </a:xfrm>
          <a:prstGeom prst="rect">
            <a:avLst/>
          </a:prstGeom>
          <a:ln>
            <a:noFill/>
          </a:ln>
          <a:effectLst>
            <a:softEdge rad="112500"/>
          </a:effectLst>
        </p:spPr>
      </p:pic>
    </p:spTree>
    <p:extLst>
      <p:ext uri="{BB962C8B-B14F-4D97-AF65-F5344CB8AC3E}">
        <p14:creationId xmlns:p14="http://schemas.microsoft.com/office/powerpoint/2010/main" val="3252555960"/>
      </p:ext>
    </p:extLst>
  </p:cSld>
  <p:clrMapOvr>
    <a:masterClrMapping/>
  </p:clrMapOvr>
  <mc:AlternateContent xmlns:mc="http://schemas.openxmlformats.org/markup-compatibility/2006" xmlns:p14="http://schemas.microsoft.com/office/powerpoint/2010/main">
    <mc:Choice Requires="p14">
      <p:transition p14:dur="100" advClick="0" advTm="8000">
        <p:cut/>
      </p:transition>
    </mc:Choice>
    <mc:Fallback xmlns="">
      <p:transition advClick="0" advTm="8000">
        <p:cut/>
      </p:transition>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71600" y="908720"/>
            <a:ext cx="7200800" cy="5328592"/>
          </a:xfrm>
          <a:prstGeom prst="rect">
            <a:avLst/>
          </a:prstGeom>
          <a:ln>
            <a:noFill/>
          </a:ln>
          <a:effectLst>
            <a:softEdge rad="112500"/>
          </a:effectLst>
        </p:spPr>
      </p:pic>
    </p:spTree>
    <p:extLst>
      <p:ext uri="{BB962C8B-B14F-4D97-AF65-F5344CB8AC3E}">
        <p14:creationId xmlns:p14="http://schemas.microsoft.com/office/powerpoint/2010/main" val="2123482119"/>
      </p:ext>
    </p:extLst>
  </p:cSld>
  <p:clrMapOvr>
    <a:masterClrMapping/>
  </p:clrMapOvr>
  <mc:AlternateContent xmlns:mc="http://schemas.openxmlformats.org/markup-compatibility/2006" xmlns:p14="http://schemas.microsoft.com/office/powerpoint/2010/main">
    <mc:Choice Requires="p14">
      <p:transition p14:dur="100" advClick="0" advTm="8000">
        <p:cut/>
      </p:transition>
    </mc:Choice>
    <mc:Fallback xmlns="">
      <p:transition advClick="0" advTm="8000">
        <p:cut/>
      </p:transition>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48680"/>
            <a:ext cx="8229600" cy="720080"/>
          </a:xfrm>
        </p:spPr>
        <p:txBody>
          <a:bodyPr>
            <a:normAutofit/>
          </a:bodyPr>
          <a:lstStyle/>
          <a:p>
            <a:r>
              <a:rPr lang="en-GB" sz="2000" b="1" dirty="0" smtClean="0">
                <a:latin typeface="Papyrus" pitchFamily="66" charset="0"/>
              </a:rPr>
              <a:t>Stones being shipped to Jim’s workshop to be checked over and shaped.</a:t>
            </a:r>
            <a:endParaRPr lang="en-GB" sz="2000" b="1" dirty="0">
              <a:latin typeface="Papyrus" pitchFamily="66" charset="0"/>
            </a:endParaRPr>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87624" y="1628800"/>
            <a:ext cx="7200800" cy="4608512"/>
          </a:xfrm>
          <a:prstGeom prst="rect">
            <a:avLst/>
          </a:prstGeom>
          <a:ln>
            <a:noFill/>
          </a:ln>
          <a:effectLst>
            <a:softEdge rad="112500"/>
          </a:effectLst>
        </p:spPr>
      </p:pic>
    </p:spTree>
    <p:extLst>
      <p:ext uri="{BB962C8B-B14F-4D97-AF65-F5344CB8AC3E}">
        <p14:creationId xmlns:p14="http://schemas.microsoft.com/office/powerpoint/2010/main" val="1439368742"/>
      </p:ext>
    </p:extLst>
  </p:cSld>
  <p:clrMapOvr>
    <a:masterClrMapping/>
  </p:clrMapOvr>
  <mc:AlternateContent xmlns:mc="http://schemas.openxmlformats.org/markup-compatibility/2006" xmlns:p14="http://schemas.microsoft.com/office/powerpoint/2010/main">
    <mc:Choice Requires="p14">
      <p:transition p14:dur="100" advClick="0" advTm="8000">
        <p:cut/>
      </p:transition>
    </mc:Choice>
    <mc:Fallback xmlns="">
      <p:transition advClick="0" advTm="8000">
        <p:cut/>
      </p:transition>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9552" y="548680"/>
            <a:ext cx="7920880" cy="5760640"/>
          </a:xfrm>
          <a:prstGeom prst="rect">
            <a:avLst/>
          </a:prstGeom>
          <a:ln>
            <a:noFill/>
          </a:ln>
          <a:effectLst>
            <a:softEdge rad="112500"/>
          </a:effectLst>
        </p:spPr>
      </p:pic>
    </p:spTree>
    <p:extLst>
      <p:ext uri="{BB962C8B-B14F-4D97-AF65-F5344CB8AC3E}">
        <p14:creationId xmlns:p14="http://schemas.microsoft.com/office/powerpoint/2010/main" val="2322425066"/>
      </p:ext>
    </p:extLst>
  </p:cSld>
  <p:clrMapOvr>
    <a:masterClrMapping/>
  </p:clrMapOvr>
  <mc:AlternateContent xmlns:mc="http://schemas.openxmlformats.org/markup-compatibility/2006" xmlns:p14="http://schemas.microsoft.com/office/powerpoint/2010/main">
    <mc:Choice Requires="p14">
      <p:transition p14:dur="100" advClick="0" advTm="5000">
        <p:cut/>
      </p:transition>
    </mc:Choice>
    <mc:Fallback xmlns="">
      <p:transition advClick="0" advTm="5000">
        <p:cut/>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ontent Placeholder 3"/>
          <p:cNvPicPr>
            <a:picLocks noChangeAspect="1"/>
          </p:cNvPicPr>
          <p:nvPr/>
        </p:nvPicPr>
        <p:blipFill>
          <a:blip r:embed="rId2">
            <a:extLst>
              <a:ext uri="{BEBA8EAE-BF5A-486C-A8C5-ECC9F3942E4B}">
                <a14:imgProps xmlns:a14="http://schemas.microsoft.com/office/drawing/2010/main">
                  <a14:imgLayer r:embed="rId3">
                    <a14:imgEffect>
                      <a14:artisticFilmGrain/>
                    </a14:imgEffect>
                  </a14:imgLayer>
                </a14:imgProps>
              </a:ext>
              <a:ext uri="{28A0092B-C50C-407E-A947-70E740481C1C}">
                <a14:useLocalDpi xmlns:a14="http://schemas.microsoft.com/office/drawing/2010/main" val="0"/>
              </a:ext>
            </a:extLst>
          </a:blip>
          <a:stretch>
            <a:fillRect/>
          </a:stretch>
        </p:blipFill>
        <p:spPr>
          <a:xfrm>
            <a:off x="755576" y="3140968"/>
            <a:ext cx="6910908" cy="3384376"/>
          </a:xfrm>
          <a:prstGeom prst="rect">
            <a:avLst/>
          </a:prstGeom>
        </p:spPr>
      </p:pic>
      <p:pic>
        <p:nvPicPr>
          <p:cNvPr id="3" name="Picture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915816" y="836712"/>
            <a:ext cx="2160240" cy="2160239"/>
          </a:xfrm>
          <a:prstGeom prst="rect">
            <a:avLst/>
          </a:prstGeom>
        </p:spPr>
      </p:pic>
    </p:spTree>
    <p:extLst>
      <p:ext uri="{BB962C8B-B14F-4D97-AF65-F5344CB8AC3E}">
        <p14:creationId xmlns:p14="http://schemas.microsoft.com/office/powerpoint/2010/main" val="987485701"/>
      </p:ext>
    </p:extLst>
  </p:cSld>
  <p:clrMapOvr>
    <a:masterClrMapping/>
  </p:clrMapOvr>
  <mc:AlternateContent xmlns:mc="http://schemas.openxmlformats.org/markup-compatibility/2006" xmlns:p14="http://schemas.microsoft.com/office/powerpoint/2010/main">
    <mc:Choice Requires="p14">
      <p:transition p14:dur="100" advClick="0" advTm="5000">
        <p:cut/>
      </p:transition>
    </mc:Choice>
    <mc:Fallback xmlns="">
      <p:transition advClick="0" advTm="5000">
        <p:cut/>
      </p:transition>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2000" b="1" dirty="0" smtClean="0">
                <a:latin typeface="Papyrus" pitchFamily="66" charset="0"/>
              </a:rPr>
              <a:t>After cleaning the stones, Jim constructed a mock-up of what they would look like in their final position and </a:t>
            </a:r>
            <a:r>
              <a:rPr lang="en-GB" sz="2000" b="1" dirty="0" err="1" smtClean="0">
                <a:latin typeface="Papyrus" pitchFamily="66" charset="0"/>
              </a:rPr>
              <a:t>Norry</a:t>
            </a:r>
            <a:r>
              <a:rPr lang="en-GB" sz="2000" b="1" dirty="0" smtClean="0">
                <a:latin typeface="Papyrus" pitchFamily="66" charset="0"/>
              </a:rPr>
              <a:t> hauled the stones up to the site, ready for setting into place.</a:t>
            </a:r>
            <a:endParaRPr lang="en-GB" sz="2000" b="1" dirty="0">
              <a:latin typeface="Papyrus" pitchFamily="66" charset="0"/>
            </a:endParaRPr>
          </a:p>
        </p:txBody>
      </p:sp>
      <p:pic>
        <p:nvPicPr>
          <p:cNvPr id="6" name="Content Placeholder 5"/>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4648200" y="2519085"/>
            <a:ext cx="4038600" cy="2688193"/>
          </a:xfrm>
          <a:prstGeom prst="rect">
            <a:avLst/>
          </a:prstGeom>
          <a:ln>
            <a:noFill/>
          </a:ln>
          <a:effectLst>
            <a:softEdge rad="112500"/>
          </a:effectLst>
        </p:spPr>
      </p:pic>
      <p:pic>
        <p:nvPicPr>
          <p:cNvPr id="4" name="Content Placeholder 3"/>
          <p:cNvPicPr>
            <a:picLocks noGrp="1" noChangeAspect="1"/>
          </p:cNvPicPr>
          <p:nvPr>
            <p:ph sz="half" idx="1"/>
          </p:nvPr>
        </p:nvPicPr>
        <p:blipFill>
          <a:blip r:embed="rId3" cstate="print">
            <a:extLst>
              <a:ext uri="{28A0092B-C50C-407E-A947-70E740481C1C}">
                <a14:useLocalDpi xmlns:a14="http://schemas.microsoft.com/office/drawing/2010/main" val="0"/>
              </a:ext>
            </a:extLst>
          </a:blip>
          <a:stretch>
            <a:fillRect/>
          </a:stretch>
        </p:blipFill>
        <p:spPr>
          <a:xfrm>
            <a:off x="457200" y="2348706"/>
            <a:ext cx="4038600" cy="3028950"/>
          </a:xfrm>
          <a:prstGeom prst="rect">
            <a:avLst/>
          </a:prstGeom>
          <a:ln>
            <a:noFill/>
          </a:ln>
          <a:effectLst>
            <a:softEdge rad="112500"/>
          </a:effectLst>
        </p:spPr>
      </p:pic>
    </p:spTree>
    <p:extLst>
      <p:ext uri="{BB962C8B-B14F-4D97-AF65-F5344CB8AC3E}">
        <p14:creationId xmlns:p14="http://schemas.microsoft.com/office/powerpoint/2010/main" val="2084213049"/>
      </p:ext>
    </p:extLst>
  </p:cSld>
  <p:clrMapOvr>
    <a:masterClrMapping/>
  </p:clrMapOvr>
  <mc:AlternateContent xmlns:mc="http://schemas.openxmlformats.org/markup-compatibility/2006" xmlns:p14="http://schemas.microsoft.com/office/powerpoint/2010/main">
    <mc:Choice Requires="p14">
      <p:transition p14:dur="100" advClick="0" advTm="12000">
        <p:cut/>
      </p:transition>
    </mc:Choice>
    <mc:Fallback xmlns="">
      <p:transition advClick="0" advTm="12000">
        <p:cut/>
      </p:transition>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latin typeface="Papyrus" pitchFamily="66" charset="0"/>
              </a:rPr>
              <a:t>THE LAST FEW STONES</a:t>
            </a:r>
            <a:endParaRPr lang="en-GB" dirty="0">
              <a:latin typeface="Papyrus" pitchFamily="66" charset="0"/>
            </a:endParaRPr>
          </a:p>
        </p:txBody>
      </p:sp>
      <p:pic>
        <p:nvPicPr>
          <p:cNvPr id="5" name="Content Placeholder 4"/>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3575050" y="1495690"/>
            <a:ext cx="5111750" cy="3407833"/>
          </a:xfrm>
          <a:prstGeom prst="rect">
            <a:avLst/>
          </a:prstGeom>
          <a:ln>
            <a:noFill/>
          </a:ln>
          <a:effectLst>
            <a:softEdge rad="112500"/>
          </a:effectLst>
        </p:spPr>
      </p:pic>
      <p:sp>
        <p:nvSpPr>
          <p:cNvPr id="4" name="Text Placeholder 3"/>
          <p:cNvSpPr>
            <a:spLocks noGrp="1"/>
          </p:cNvSpPr>
          <p:nvPr>
            <p:ph type="body" sz="half" idx="2"/>
          </p:nvPr>
        </p:nvSpPr>
        <p:spPr/>
        <p:txBody>
          <a:bodyPr>
            <a:noAutofit/>
          </a:bodyPr>
          <a:lstStyle/>
          <a:p>
            <a:r>
              <a:rPr lang="en-GB" sz="1600" b="1" dirty="0" smtClean="0">
                <a:latin typeface="Papyrus" pitchFamily="66" charset="0"/>
              </a:rPr>
              <a:t>The stone walls were a work of art in themselves – beautifully </a:t>
            </a:r>
            <a:r>
              <a:rPr lang="en-GB" sz="1600" b="1" dirty="0">
                <a:latin typeface="Papyrus" pitchFamily="66" charset="0"/>
              </a:rPr>
              <a:t>f</a:t>
            </a:r>
            <a:r>
              <a:rPr lang="en-GB" sz="1600" b="1" dirty="0" smtClean="0">
                <a:latin typeface="Papyrus" pitchFamily="66" charset="0"/>
              </a:rPr>
              <a:t>itted together to create the circles.  Because they had come from old byres and buildings, they were very large and heavy and it took time to move them, split them , shape them and fit them. </a:t>
            </a:r>
          </a:p>
          <a:p>
            <a:endParaRPr lang="en-GB" sz="1600" b="1" dirty="0" smtClean="0">
              <a:latin typeface="Papyrus" pitchFamily="66" charset="0"/>
            </a:endParaRPr>
          </a:p>
          <a:p>
            <a:r>
              <a:rPr lang="en-GB" sz="1600" b="1" dirty="0" smtClean="0">
                <a:latin typeface="Papyrus" pitchFamily="66" charset="0"/>
              </a:rPr>
              <a:t>However, everything came together despite the wind and the rain and the hail .</a:t>
            </a:r>
          </a:p>
          <a:p>
            <a:r>
              <a:rPr lang="en-GB" sz="1600" b="1" dirty="0" smtClean="0">
                <a:latin typeface="Papyrus" pitchFamily="66" charset="0"/>
              </a:rPr>
              <a:t>In this photo, the walkway wall is just about finished and the capping stones are being put in place.</a:t>
            </a:r>
          </a:p>
        </p:txBody>
      </p:sp>
    </p:spTree>
    <p:extLst>
      <p:ext uri="{BB962C8B-B14F-4D97-AF65-F5344CB8AC3E}">
        <p14:creationId xmlns:p14="http://schemas.microsoft.com/office/powerpoint/2010/main" val="1080140963"/>
      </p:ext>
    </p:extLst>
  </p:cSld>
  <p:clrMapOvr>
    <a:masterClrMapping/>
  </p:clrMapOvr>
  <mc:AlternateContent xmlns:mc="http://schemas.openxmlformats.org/markup-compatibility/2006" xmlns:p14="http://schemas.microsoft.com/office/powerpoint/2010/main">
    <mc:Choice Requires="p14">
      <p:transition p14:dur="100" advClick="0" advTm="25000">
        <p:cut/>
      </p:transition>
    </mc:Choice>
    <mc:Fallback xmlns="">
      <p:transition advClick="0" advTm="25000">
        <p:cut/>
      </p:transition>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426170"/>
          </a:xfrm>
        </p:spPr>
        <p:txBody>
          <a:bodyPr>
            <a:normAutofit/>
          </a:bodyPr>
          <a:lstStyle/>
          <a:p>
            <a:r>
              <a:rPr lang="en-GB" sz="1200" b="1" dirty="0" smtClean="0">
                <a:latin typeface="Papyrus" pitchFamily="66" charset="0"/>
              </a:rPr>
              <a:t>THE   LOCAL   BLACKSMITH   IN   STORNOWAY, JOHN MACLEOD,    MADE   THE BRAZIER   OUT   OF   OLD   GRAVEYARD   RAILINGS   WHICH   ARE OVER  ONE  HUNDRED   YEARS   OLD.  </a:t>
            </a:r>
            <a:br>
              <a:rPr lang="en-GB" sz="1200" b="1" dirty="0" smtClean="0">
                <a:latin typeface="Papyrus" pitchFamily="66" charset="0"/>
              </a:rPr>
            </a:br>
            <a:r>
              <a:rPr lang="en-GB" sz="1200" b="1" dirty="0" smtClean="0">
                <a:latin typeface="Papyrus" pitchFamily="66" charset="0"/>
              </a:rPr>
              <a:t/>
            </a:r>
            <a:br>
              <a:rPr lang="en-GB" sz="1200" b="1" dirty="0" smtClean="0">
                <a:latin typeface="Papyrus" pitchFamily="66" charset="0"/>
              </a:rPr>
            </a:br>
            <a:r>
              <a:rPr lang="en-GB" sz="1200" b="1" dirty="0" smtClean="0">
                <a:latin typeface="Papyrus" pitchFamily="66" charset="0"/>
              </a:rPr>
              <a:t>IT  HAS BEEN  MOUNTED  ON  A  MILL STONE  IN  ONE  OF THE  CIRCLES.    </a:t>
            </a:r>
            <a:endParaRPr lang="en-GB" sz="1200" b="1" dirty="0">
              <a:latin typeface="Papyrus" pitchFamily="66" charset="0"/>
            </a:endParaRPr>
          </a:p>
        </p:txBody>
      </p:sp>
      <p:pic>
        <p:nvPicPr>
          <p:cNvPr id="14" name="Content Placeholder 13"/>
          <p:cNvPicPr>
            <a:picLocks noGrp="1" noChangeAspect="1"/>
          </p:cNvPicPr>
          <p:nvPr>
            <p:ph sz="half" idx="4294967295"/>
          </p:nvPr>
        </p:nvPicPr>
        <p:blipFill>
          <a:blip r:embed="rId2" cstate="print">
            <a:extLst>
              <a:ext uri="{28A0092B-C50C-407E-A947-70E740481C1C}">
                <a14:useLocalDpi xmlns:a14="http://schemas.microsoft.com/office/drawing/2010/main" val="0"/>
              </a:ext>
            </a:extLst>
          </a:blip>
          <a:stretch>
            <a:fillRect/>
          </a:stretch>
        </p:blipFill>
        <p:spPr>
          <a:xfrm>
            <a:off x="1043608" y="1844824"/>
            <a:ext cx="6912768" cy="4060552"/>
          </a:xfrm>
          <a:prstGeom prst="rect">
            <a:avLst/>
          </a:prstGeom>
          <a:ln>
            <a:noFill/>
          </a:ln>
          <a:effectLst>
            <a:softEdge rad="112500"/>
          </a:effectLst>
        </p:spPr>
      </p:pic>
    </p:spTree>
    <p:extLst>
      <p:ext uri="{BB962C8B-B14F-4D97-AF65-F5344CB8AC3E}">
        <p14:creationId xmlns:p14="http://schemas.microsoft.com/office/powerpoint/2010/main" val="1491767666"/>
      </p:ext>
    </p:extLst>
  </p:cSld>
  <p:clrMapOvr>
    <a:masterClrMapping/>
  </p:clrMapOvr>
  <mc:AlternateContent xmlns:mc="http://schemas.openxmlformats.org/markup-compatibility/2006" xmlns:p14="http://schemas.microsoft.com/office/powerpoint/2010/main">
    <mc:Choice Requires="p14">
      <p:transition p14:dur="100" advClick="0" advTm="12000">
        <p:cut/>
      </p:transition>
    </mc:Choice>
    <mc:Fallback xmlns="">
      <p:transition advClick="0" advTm="12000">
        <p:cut/>
      </p:transition>
    </mc:Fallback>
  </mc:AlternateContent>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381000"/>
            <a:ext cx="9144000" cy="6096000"/>
          </a:xfrm>
          <a:prstGeom prst="rect">
            <a:avLst/>
          </a:prstGeom>
          <a:ln>
            <a:noFill/>
          </a:ln>
          <a:effectLst>
            <a:softEdge rad="112500"/>
          </a:effectLst>
        </p:spPr>
      </p:pic>
    </p:spTree>
    <p:extLst>
      <p:ext uri="{BB962C8B-B14F-4D97-AF65-F5344CB8AC3E}">
        <p14:creationId xmlns:p14="http://schemas.microsoft.com/office/powerpoint/2010/main" val="647718519"/>
      </p:ext>
    </p:extLst>
  </p:cSld>
  <p:clrMapOvr>
    <a:masterClrMapping/>
  </p:clrMapOvr>
  <mc:AlternateContent xmlns:mc="http://schemas.openxmlformats.org/markup-compatibility/2006" xmlns:p14="http://schemas.microsoft.com/office/powerpoint/2010/main">
    <mc:Choice Requires="p14">
      <p:transition p14:dur="100" advClick="0" advTm="8000">
        <p:cut/>
      </p:transition>
    </mc:Choice>
    <mc:Fallback xmlns="">
      <p:transition advClick="0" advTm="8000">
        <p:cut/>
      </p:transition>
    </mc:Fallback>
  </mc:AlternateContent>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200" b="1" dirty="0" smtClean="0">
                <a:latin typeface="Papyrus" pitchFamily="66" charset="0"/>
              </a:rPr>
              <a:t>COMMUNITY INVOLVEMENT</a:t>
            </a:r>
            <a:endParaRPr lang="en-GB" sz="3200" b="1" dirty="0">
              <a:latin typeface="Papyrus" pitchFamily="66" charset="0"/>
            </a:endParaRPr>
          </a:p>
        </p:txBody>
      </p:sp>
      <p:sp>
        <p:nvSpPr>
          <p:cNvPr id="3" name="Content Placeholder 2"/>
          <p:cNvSpPr>
            <a:spLocks noGrp="1"/>
          </p:cNvSpPr>
          <p:nvPr>
            <p:ph idx="1"/>
          </p:nvPr>
        </p:nvSpPr>
        <p:spPr>
          <a:effectLst>
            <a:glow rad="139700">
              <a:schemeClr val="accent1">
                <a:satMod val="175000"/>
                <a:alpha val="40000"/>
              </a:schemeClr>
            </a:glow>
            <a:outerShdw blurRad="40000" dist="20000" dir="5400000" rotWithShape="0">
              <a:srgbClr val="000000">
                <a:alpha val="38000"/>
              </a:srgbClr>
            </a:outerShdw>
          </a:effectLst>
        </p:spPr>
        <p:style>
          <a:lnRef idx="1">
            <a:schemeClr val="accent1"/>
          </a:lnRef>
          <a:fillRef idx="2">
            <a:schemeClr val="accent1"/>
          </a:fillRef>
          <a:effectRef idx="1">
            <a:schemeClr val="accent1"/>
          </a:effectRef>
          <a:fontRef idx="minor">
            <a:schemeClr val="dk1"/>
          </a:fontRef>
        </p:style>
        <p:txBody>
          <a:bodyPr>
            <a:normAutofit/>
          </a:bodyPr>
          <a:lstStyle/>
          <a:p>
            <a:r>
              <a:rPr lang="en-GB" sz="2400" b="1" dirty="0" smtClean="0">
                <a:latin typeface="Papyrus" pitchFamily="66" charset="0"/>
              </a:rPr>
              <a:t>We wanted to host a ceilidh to involve the community to raise awareness about the project and to involve as many of the  </a:t>
            </a:r>
            <a:r>
              <a:rPr lang="en-GB" sz="2400" b="1" dirty="0" err="1" smtClean="0">
                <a:latin typeface="Papyrus" pitchFamily="66" charset="0"/>
              </a:rPr>
              <a:t>Uig</a:t>
            </a:r>
            <a:r>
              <a:rPr lang="en-GB" sz="2400" b="1" dirty="0" smtClean="0">
                <a:latin typeface="Papyrus" pitchFamily="66" charset="0"/>
              </a:rPr>
              <a:t>  people as possible.</a:t>
            </a:r>
          </a:p>
          <a:p>
            <a:pPr marL="0" indent="0">
              <a:buNone/>
            </a:pPr>
            <a:endParaRPr lang="en-GB" sz="2400" b="1" dirty="0">
              <a:latin typeface="Papyrus" pitchFamily="66" charset="0"/>
            </a:endParaRPr>
          </a:p>
          <a:p>
            <a:pPr marL="0" indent="0">
              <a:buNone/>
            </a:pPr>
            <a:endParaRPr lang="en-GB" sz="2400" b="1" dirty="0" smtClean="0">
              <a:latin typeface="Papyrus" pitchFamily="66" charset="0"/>
            </a:endParaRPr>
          </a:p>
          <a:p>
            <a:r>
              <a:rPr lang="en-GB" sz="2400" b="1" dirty="0" smtClean="0">
                <a:latin typeface="Papyrus" pitchFamily="66" charset="0"/>
              </a:rPr>
              <a:t>We decided to hold an exhibition in the Community Centre Tearoom, which would run throughout the summer season, to inform the public about the background to the project and to give a historical perspective about the Land Clearances, The Land Raids and the land reforms which led to the formation of the </a:t>
            </a:r>
            <a:r>
              <a:rPr lang="en-GB" sz="2400" b="1" dirty="0" err="1" smtClean="0">
                <a:latin typeface="Papyrus" pitchFamily="66" charset="0"/>
              </a:rPr>
              <a:t>Bhaltos</a:t>
            </a:r>
            <a:r>
              <a:rPr lang="en-GB" sz="2400" b="1" dirty="0" smtClean="0">
                <a:latin typeface="Papyrus" pitchFamily="66" charset="0"/>
              </a:rPr>
              <a:t> Community Trust.</a:t>
            </a:r>
          </a:p>
          <a:p>
            <a:endParaRPr lang="en-GB" sz="2400" b="1" dirty="0">
              <a:latin typeface="Papyrus" pitchFamily="66" charset="0"/>
            </a:endParaRPr>
          </a:p>
          <a:p>
            <a:endParaRPr lang="en-GB" sz="2000" b="1" dirty="0" smtClean="0">
              <a:latin typeface="Papyrus" pitchFamily="66" charset="0"/>
            </a:endParaRPr>
          </a:p>
        </p:txBody>
      </p:sp>
    </p:spTree>
    <p:extLst>
      <p:ext uri="{BB962C8B-B14F-4D97-AF65-F5344CB8AC3E}">
        <p14:creationId xmlns:p14="http://schemas.microsoft.com/office/powerpoint/2010/main" val="457088324"/>
      </p:ext>
    </p:extLst>
  </p:cSld>
  <p:clrMapOvr>
    <a:masterClrMapping/>
  </p:clrMapOvr>
  <mc:AlternateContent xmlns:mc="http://schemas.openxmlformats.org/markup-compatibility/2006" xmlns:p14="http://schemas.microsoft.com/office/powerpoint/2010/main">
    <mc:Choice Requires="p14">
      <p:transition p14:dur="100" advClick="0" advTm="20000">
        <p:cut/>
      </p:transition>
    </mc:Choice>
    <mc:Fallback xmlns="">
      <p:transition advClick="0" advTm="20000">
        <p:cut/>
      </p:transition>
    </mc:Fallback>
  </mc:AlternateContent>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4704"/>
            <a:ext cx="8229600" cy="792088"/>
          </a:xfrm>
        </p:spPr>
        <p:txBody>
          <a:bodyPr>
            <a:normAutofit/>
          </a:bodyPr>
          <a:lstStyle/>
          <a:p>
            <a:r>
              <a:rPr lang="en-GB" sz="3200" b="1" dirty="0" smtClean="0">
                <a:latin typeface="Papyrus" pitchFamily="66" charset="0"/>
              </a:rPr>
              <a:t>THOUGHTS  ON  ISLAND  LIFE</a:t>
            </a:r>
            <a:endParaRPr lang="en-GB" sz="3200" b="1" dirty="0">
              <a:latin typeface="Papyrus" pitchFamily="66" charset="0"/>
            </a:endParaRPr>
          </a:p>
        </p:txBody>
      </p:sp>
      <p:sp>
        <p:nvSpPr>
          <p:cNvPr id="3" name="Content Placeholder 2"/>
          <p:cNvSpPr>
            <a:spLocks noGrp="1"/>
          </p:cNvSpPr>
          <p:nvPr>
            <p:ph idx="1"/>
          </p:nvPr>
        </p:nvSpPr>
        <p:spPr>
          <a:xfrm>
            <a:off x="395536" y="1556792"/>
            <a:ext cx="8229600" cy="4525963"/>
          </a:xfrm>
          <a:effectLst>
            <a:glow rad="139700">
              <a:schemeClr val="accent1">
                <a:satMod val="175000"/>
                <a:alpha val="40000"/>
              </a:schemeClr>
            </a:glow>
            <a:outerShdw blurRad="40000" dist="20000" dir="5400000" rotWithShape="0">
              <a:srgbClr val="000000">
                <a:alpha val="38000"/>
              </a:srgbClr>
            </a:outerShdw>
          </a:effectLst>
        </p:spPr>
        <p:style>
          <a:lnRef idx="1">
            <a:schemeClr val="accent1"/>
          </a:lnRef>
          <a:fillRef idx="2">
            <a:schemeClr val="accent1"/>
          </a:fillRef>
          <a:effectRef idx="1">
            <a:schemeClr val="accent1"/>
          </a:effectRef>
          <a:fontRef idx="minor">
            <a:schemeClr val="dk1"/>
          </a:fontRef>
        </p:style>
        <p:txBody>
          <a:bodyPr>
            <a:normAutofit fontScale="25000" lnSpcReduction="20000"/>
          </a:bodyPr>
          <a:lstStyle/>
          <a:p>
            <a:endParaRPr lang="en-GB" sz="5000" dirty="0">
              <a:latin typeface="Papyrus" pitchFamily="66" charset="0"/>
            </a:endParaRPr>
          </a:p>
          <a:p>
            <a:endParaRPr lang="en-GB" sz="5000" dirty="0" smtClean="0">
              <a:latin typeface="Papyrus" pitchFamily="66" charset="0"/>
            </a:endParaRPr>
          </a:p>
          <a:p>
            <a:r>
              <a:rPr lang="en-GB" sz="9600" b="1" dirty="0" smtClean="0">
                <a:latin typeface="Papyrus" pitchFamily="66" charset="0"/>
              </a:rPr>
              <a:t>We  thought that it would be good to find out about the life stories of some of the older people in our island community who had witnessed a great deal of change over one lifetime.  </a:t>
            </a:r>
          </a:p>
          <a:p>
            <a:endParaRPr lang="en-GB" sz="9600" b="1" dirty="0">
              <a:latin typeface="Papyrus" pitchFamily="66" charset="0"/>
            </a:endParaRPr>
          </a:p>
          <a:p>
            <a:endParaRPr lang="en-GB" sz="9600" b="1" dirty="0" smtClean="0">
              <a:latin typeface="Papyrus" pitchFamily="66" charset="0"/>
            </a:endParaRPr>
          </a:p>
          <a:p>
            <a:r>
              <a:rPr lang="en-GB" sz="9600" b="1" dirty="0" smtClean="0">
                <a:latin typeface="Papyrus" pitchFamily="66" charset="0"/>
              </a:rPr>
              <a:t>We were also keen to hear what the younger people in our community felt about island life, so we approached the school and spoke with the children.  They wrote about their feelings and did some art work and were happy to provide some work for the exhibition.  Their work covered The Clearances.</a:t>
            </a:r>
          </a:p>
          <a:p>
            <a:endParaRPr lang="en-GB" sz="9600" dirty="0"/>
          </a:p>
        </p:txBody>
      </p:sp>
    </p:spTree>
    <p:extLst>
      <p:ext uri="{BB962C8B-B14F-4D97-AF65-F5344CB8AC3E}">
        <p14:creationId xmlns:p14="http://schemas.microsoft.com/office/powerpoint/2010/main" val="763974260"/>
      </p:ext>
    </p:extLst>
  </p:cSld>
  <p:clrMapOvr>
    <a:masterClrMapping/>
  </p:clrMapOvr>
  <mc:AlternateContent xmlns:mc="http://schemas.openxmlformats.org/markup-compatibility/2006" xmlns:p14="http://schemas.microsoft.com/office/powerpoint/2010/main">
    <mc:Choice Requires="p14">
      <p:transition p14:dur="100" advClick="0" advTm="12000">
        <p:cut/>
      </p:transition>
    </mc:Choice>
    <mc:Fallback xmlns="">
      <p:transition advClick="0" advTm="12000">
        <p:cut/>
      </p:transition>
    </mc:Fallback>
  </mc:AlternateContent>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GB" sz="2000" b="1" dirty="0" smtClean="0">
                <a:latin typeface="Papyrus" pitchFamily="66" charset="0"/>
              </a:rPr>
              <a:t>This is Flora Macdonald and she is 94 years of age.  She lives in Reef and she told us her life story which was included in the exhibition in the tearoom.</a:t>
            </a:r>
            <a:endParaRPr lang="en-GB" sz="2000" b="1" dirty="0">
              <a:latin typeface="Papyrus" pitchFamily="66" charset="0"/>
            </a:endParaRPr>
          </a:p>
        </p:txBody>
      </p:sp>
      <p:pic>
        <p:nvPicPr>
          <p:cNvPr id="7" name="Content Placeholder 6"/>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260078" y="1412875"/>
            <a:ext cx="6788944" cy="4525963"/>
          </a:xfrm>
          <a:prstGeom prst="rect">
            <a:avLst/>
          </a:prstGeom>
          <a:ln>
            <a:noFill/>
          </a:ln>
          <a:effectLst>
            <a:softEdge rad="112500"/>
          </a:effectLst>
        </p:spPr>
      </p:pic>
    </p:spTree>
    <p:extLst>
      <p:ext uri="{BB962C8B-B14F-4D97-AF65-F5344CB8AC3E}">
        <p14:creationId xmlns:p14="http://schemas.microsoft.com/office/powerpoint/2010/main" val="2659962718"/>
      </p:ext>
    </p:extLst>
  </p:cSld>
  <p:clrMapOvr>
    <a:masterClrMapping/>
  </p:clrMapOvr>
  <mc:AlternateContent xmlns:mc="http://schemas.openxmlformats.org/markup-compatibility/2006" xmlns:p14="http://schemas.microsoft.com/office/powerpoint/2010/main">
    <mc:Choice Requires="p14">
      <p:transition p14:dur="100" advClick="0" advTm="12000">
        <p:cut/>
      </p:transition>
    </mc:Choice>
    <mc:Fallback xmlns="">
      <p:transition advClick="0" advTm="12000">
        <p:cut/>
      </p:transition>
    </mc:Fallback>
  </mc:AlternateContent>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50106"/>
          </a:xfrm>
        </p:spPr>
        <p:txBody>
          <a:bodyPr>
            <a:normAutofit fontScale="90000"/>
          </a:bodyPr>
          <a:lstStyle/>
          <a:p>
            <a:r>
              <a:rPr lang="en-GB" sz="2800" b="1" dirty="0" smtClean="0">
                <a:latin typeface="Papyrus" pitchFamily="66" charset="0"/>
              </a:rPr>
              <a:t>A </a:t>
            </a:r>
            <a:r>
              <a:rPr lang="en-GB" sz="2800" b="1" dirty="0" err="1" smtClean="0">
                <a:latin typeface="Papyrus" pitchFamily="66" charset="0"/>
              </a:rPr>
              <a:t>Valtos</a:t>
            </a:r>
            <a:r>
              <a:rPr lang="en-GB" sz="2800" b="1" dirty="0" smtClean="0">
                <a:latin typeface="Papyrus" pitchFamily="66" charset="0"/>
              </a:rPr>
              <a:t> Family - </a:t>
            </a:r>
            <a:br>
              <a:rPr lang="en-GB" sz="2800" b="1" dirty="0" smtClean="0">
                <a:latin typeface="Papyrus" pitchFamily="66" charset="0"/>
              </a:rPr>
            </a:br>
            <a:r>
              <a:rPr lang="en-GB" sz="2800" b="1" dirty="0" err="1" smtClean="0">
                <a:latin typeface="Papyrus" pitchFamily="66" charset="0"/>
              </a:rPr>
              <a:t>Mairi</a:t>
            </a:r>
            <a:r>
              <a:rPr lang="en-GB" sz="2800" b="1" dirty="0" smtClean="0">
                <a:latin typeface="Papyrus" pitchFamily="66" charset="0"/>
              </a:rPr>
              <a:t> </a:t>
            </a:r>
            <a:r>
              <a:rPr lang="en-GB" sz="2800" b="1" dirty="0" err="1" smtClean="0">
                <a:latin typeface="Papyrus" pitchFamily="66" charset="0"/>
              </a:rPr>
              <a:t>Hearach’s</a:t>
            </a:r>
            <a:r>
              <a:rPr lang="en-GB" sz="2800" b="1" dirty="0" smtClean="0">
                <a:latin typeface="Papyrus" pitchFamily="66" charset="0"/>
              </a:rPr>
              <a:t> Memories</a:t>
            </a:r>
            <a:endParaRPr lang="en-GB" sz="2800" b="1" dirty="0">
              <a:latin typeface="Papyrus" pitchFamily="66" charset="0"/>
            </a:endParaRPr>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11560" y="1772816"/>
            <a:ext cx="3672408" cy="4608512"/>
          </a:xfrm>
          <a:prstGeom prst="rect">
            <a:avLst/>
          </a:prstGeom>
          <a:ln>
            <a:noFill/>
          </a:ln>
          <a:effectLst>
            <a:softEdge rad="112500"/>
          </a:effectLst>
        </p:spPr>
      </p:pic>
      <p:sp>
        <p:nvSpPr>
          <p:cNvPr id="5" name="TextBox 4"/>
          <p:cNvSpPr txBox="1"/>
          <p:nvPr/>
        </p:nvSpPr>
        <p:spPr>
          <a:xfrm>
            <a:off x="4727426" y="1844824"/>
            <a:ext cx="3647255" cy="3477875"/>
          </a:xfrm>
          <a:prstGeom prst="rect">
            <a:avLst/>
          </a:prstGeom>
          <a:effectLst>
            <a:glow rad="139700">
              <a:schemeClr val="accent1">
                <a:satMod val="175000"/>
                <a:alpha val="40000"/>
              </a:schemeClr>
            </a:glow>
            <a:outerShdw blurRad="40000" dist="20000" dir="5400000" rotWithShape="0">
              <a:srgbClr val="000000">
                <a:alpha val="38000"/>
              </a:srgbClr>
            </a:outerShdw>
          </a:effectLst>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en-GB" sz="2000" dirty="0" smtClean="0">
                <a:latin typeface="Papyrus" pitchFamily="66" charset="0"/>
              </a:rPr>
              <a:t>She was born on the island of Scarp and came here for work.  She met and married her husband here, settled in </a:t>
            </a:r>
            <a:r>
              <a:rPr lang="en-GB" sz="2000" dirty="0" err="1" smtClean="0">
                <a:latin typeface="Papyrus" pitchFamily="66" charset="0"/>
              </a:rPr>
              <a:t>Valtos</a:t>
            </a:r>
            <a:r>
              <a:rPr lang="en-GB" sz="2000" dirty="0" smtClean="0">
                <a:latin typeface="Papyrus" pitchFamily="66" charset="0"/>
              </a:rPr>
              <a:t> and raised her family.</a:t>
            </a:r>
          </a:p>
          <a:p>
            <a:r>
              <a:rPr lang="en-GB" sz="2000" dirty="0" smtClean="0">
                <a:latin typeface="Papyrus" pitchFamily="66" charset="0"/>
              </a:rPr>
              <a:t>Her lifestyle has changed a great deal since childhood . </a:t>
            </a:r>
            <a:r>
              <a:rPr lang="en-GB" sz="2000" dirty="0">
                <a:latin typeface="Papyrus" pitchFamily="66" charset="0"/>
              </a:rPr>
              <a:t>S</a:t>
            </a:r>
            <a:r>
              <a:rPr lang="en-GB" sz="2000" dirty="0" smtClean="0">
                <a:latin typeface="Papyrus" pitchFamily="66" charset="0"/>
              </a:rPr>
              <a:t>he lived in a </a:t>
            </a:r>
            <a:r>
              <a:rPr lang="en-GB" sz="2000" dirty="0" err="1" smtClean="0">
                <a:latin typeface="Papyrus" pitchFamily="66" charset="0"/>
              </a:rPr>
              <a:t>blackhouse</a:t>
            </a:r>
            <a:r>
              <a:rPr lang="en-GB" sz="2000" dirty="0" smtClean="0">
                <a:latin typeface="Papyrus" pitchFamily="66" charset="0"/>
              </a:rPr>
              <a:t> on a small </a:t>
            </a:r>
            <a:r>
              <a:rPr lang="en-GB" sz="2000" dirty="0" err="1" smtClean="0">
                <a:latin typeface="Papyrus" pitchFamily="66" charset="0"/>
              </a:rPr>
              <a:t>Hebridean</a:t>
            </a:r>
            <a:r>
              <a:rPr lang="en-GB" sz="2000" dirty="0" smtClean="0">
                <a:latin typeface="Papyrus" pitchFamily="66" charset="0"/>
              </a:rPr>
              <a:t> island called Scarp.</a:t>
            </a:r>
          </a:p>
          <a:p>
            <a:r>
              <a:rPr lang="en-GB" sz="2000" dirty="0" smtClean="0">
                <a:latin typeface="Papyrus" pitchFamily="66" charset="0"/>
              </a:rPr>
              <a:t>Her story was exhibited at the exhibition.</a:t>
            </a:r>
            <a:endParaRPr lang="en-GB" sz="2000" dirty="0">
              <a:latin typeface="Papyrus" pitchFamily="66" charset="0"/>
            </a:endParaRPr>
          </a:p>
        </p:txBody>
      </p:sp>
    </p:spTree>
    <p:extLst>
      <p:ext uri="{BB962C8B-B14F-4D97-AF65-F5344CB8AC3E}">
        <p14:creationId xmlns:p14="http://schemas.microsoft.com/office/powerpoint/2010/main" val="1813149061"/>
      </p:ext>
    </p:extLst>
  </p:cSld>
  <p:clrMapOvr>
    <a:masterClrMapping/>
  </p:clrMapOvr>
  <mc:AlternateContent xmlns:mc="http://schemas.openxmlformats.org/markup-compatibility/2006" xmlns:p14="http://schemas.microsoft.com/office/powerpoint/2010/main">
    <mc:Choice Requires="p14">
      <p:transition p14:dur="100" advClick="0" advTm="20000">
        <p:cut/>
      </p:transition>
    </mc:Choice>
    <mc:Fallback xmlns="">
      <p:transition advClick="0" advTm="20000">
        <p:cut/>
      </p:transition>
    </mc:Fallback>
  </mc:AlternateContent>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274638"/>
            <a:ext cx="8229600" cy="2218258"/>
          </a:xfrm>
        </p:spPr>
        <p:txBody>
          <a:bodyPr>
            <a:normAutofit fontScale="90000"/>
          </a:bodyPr>
          <a:lstStyle/>
          <a:p>
            <a:r>
              <a:rPr lang="en-GB" sz="1800" b="1" dirty="0" smtClean="0">
                <a:latin typeface="Papyrus" pitchFamily="66" charset="0"/>
              </a:rPr>
              <a:t>WE  ARE  LUCKY  ENOUGH  TO  HAVE  A  WEALTH  OF HISTORY  AT  OUR  FINGERTIPS  IN  UIG! </a:t>
            </a:r>
            <a:r>
              <a:rPr lang="en-GB" sz="1800" b="1" dirty="0">
                <a:latin typeface="Papyrus" pitchFamily="66" charset="0"/>
              </a:rPr>
              <a:t/>
            </a:r>
            <a:br>
              <a:rPr lang="en-GB" sz="1800" b="1" dirty="0">
                <a:latin typeface="Papyrus" pitchFamily="66" charset="0"/>
              </a:rPr>
            </a:br>
            <a:r>
              <a:rPr lang="en-GB" sz="1800" b="1" dirty="0" smtClean="0">
                <a:latin typeface="Papyrus" pitchFamily="66" charset="0"/>
              </a:rPr>
              <a:t>VISITORS  CAME  TO  SEE  THE  EXHIBITION  AND  TO RESEARCH</a:t>
            </a:r>
            <a:br>
              <a:rPr lang="en-GB" sz="1800" b="1" dirty="0" smtClean="0">
                <a:latin typeface="Papyrus" pitchFamily="66" charset="0"/>
              </a:rPr>
            </a:br>
            <a:r>
              <a:rPr lang="en-GB" sz="1800" b="1" dirty="0" smtClean="0">
                <a:latin typeface="Papyrus" pitchFamily="66" charset="0"/>
              </a:rPr>
              <a:t>THEIR  ISLAND  ROOTS  FROM  THE  MUSEUM  FILES.</a:t>
            </a:r>
            <a:br>
              <a:rPr lang="en-GB" sz="1800" b="1" dirty="0" smtClean="0">
                <a:latin typeface="Papyrus" pitchFamily="66" charset="0"/>
              </a:rPr>
            </a:br>
            <a:r>
              <a:rPr lang="en-GB" sz="1800" b="1" dirty="0">
                <a:latin typeface="Papyrus" pitchFamily="66" charset="0"/>
              </a:rPr>
              <a:t/>
            </a:r>
            <a:br>
              <a:rPr lang="en-GB" sz="1800" b="1" dirty="0">
                <a:latin typeface="Papyrus" pitchFamily="66" charset="0"/>
              </a:rPr>
            </a:br>
            <a:r>
              <a:rPr lang="en-GB" sz="1800" b="1" dirty="0" smtClean="0">
                <a:latin typeface="Papyrus" pitchFamily="66" charset="0"/>
              </a:rPr>
              <a:t>From the archives……………happy, local Merchant Seamen  and note the footwear and apron in the second photograph</a:t>
            </a:r>
          </a:p>
        </p:txBody>
      </p:sp>
      <p:pic>
        <p:nvPicPr>
          <p:cNvPr id="2" name="Content Placeholder 1"/>
          <p:cNvPicPr>
            <a:picLocks noGrp="1" noChangeAspect="1"/>
          </p:cNvPicPr>
          <p:nvPr>
            <p:ph sz="half" idx="2"/>
          </p:nvPr>
        </p:nvPicPr>
        <p:blipFill>
          <a:blip r:embed="rId2" cstate="print">
            <a:extLst>
              <a:ext uri="{28A0092B-C50C-407E-A947-70E740481C1C}">
                <a14:useLocalDpi xmlns:a14="http://schemas.microsoft.com/office/drawing/2010/main" val="0"/>
              </a:ext>
            </a:extLst>
          </a:blip>
          <a:stretch>
            <a:fillRect/>
          </a:stretch>
        </p:blipFill>
        <p:spPr>
          <a:xfrm>
            <a:off x="457200" y="2636912"/>
            <a:ext cx="4114800" cy="3240360"/>
          </a:xfrm>
          <a:prstGeom prst="rect">
            <a:avLst/>
          </a:prstGeom>
          <a:ln>
            <a:noFill/>
          </a:ln>
          <a:effectLst>
            <a:softEdge rad="112500"/>
          </a:effectLst>
        </p:spPr>
      </p:pic>
      <p:pic>
        <p:nvPicPr>
          <p:cNvPr id="10" name="Content Placeholder 9"/>
          <p:cNvPicPr>
            <a:picLocks noGrp="1" noChangeAspect="1"/>
          </p:cNvPicPr>
          <p:nvPr>
            <p:ph sz="quarter" idx="4"/>
          </p:nvPr>
        </p:nvPicPr>
        <p:blipFill>
          <a:blip r:embed="rId3" cstate="print">
            <a:extLst>
              <a:ext uri="{28A0092B-C50C-407E-A947-70E740481C1C}">
                <a14:useLocalDpi xmlns:a14="http://schemas.microsoft.com/office/drawing/2010/main" val="0"/>
              </a:ext>
            </a:extLst>
          </a:blip>
          <a:stretch>
            <a:fillRect/>
          </a:stretch>
        </p:blipFill>
        <p:spPr>
          <a:xfrm>
            <a:off x="5148064" y="2276872"/>
            <a:ext cx="2808312" cy="3744416"/>
          </a:xfrm>
          <a:prstGeom prst="rect">
            <a:avLst/>
          </a:prstGeom>
          <a:ln>
            <a:noFill/>
          </a:ln>
          <a:effectLst>
            <a:softEdge rad="112500"/>
          </a:effectLst>
        </p:spPr>
      </p:pic>
    </p:spTree>
    <p:extLst>
      <p:ext uri="{BB962C8B-B14F-4D97-AF65-F5344CB8AC3E}">
        <p14:creationId xmlns:p14="http://schemas.microsoft.com/office/powerpoint/2010/main" val="2143942125"/>
      </p:ext>
    </p:extLst>
  </p:cSld>
  <p:clrMapOvr>
    <a:masterClrMapping/>
  </p:clrMapOvr>
  <mc:AlternateContent xmlns:mc="http://schemas.openxmlformats.org/markup-compatibility/2006" xmlns:p14="http://schemas.microsoft.com/office/powerpoint/2010/main">
    <mc:Choice Requires="p14">
      <p:transition p14:dur="100" advClick="0" advTm="20000">
        <p:cut/>
      </p:transition>
    </mc:Choice>
    <mc:Fallback xmlns="">
      <p:transition advClick="0" advTm="20000">
        <p:cut/>
      </p:transition>
    </mc:Fallback>
  </mc:AlternateContent>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1547664" y="1700807"/>
            <a:ext cx="5616624" cy="3539430"/>
          </a:xfrm>
          <a:prstGeom prst="rect">
            <a:avLst/>
          </a:prstGeom>
          <a:effectLst>
            <a:glow rad="228600">
              <a:schemeClr val="accent1">
                <a:satMod val="175000"/>
                <a:alpha val="40000"/>
              </a:schemeClr>
            </a:glow>
            <a:outerShdw blurRad="40000" dist="20000" dir="5400000" rotWithShape="0">
              <a:srgbClr val="000000">
                <a:alpha val="38000"/>
              </a:srgbClr>
            </a:outerShdw>
          </a:effectLst>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en-GB" sz="2800" b="1" dirty="0" err="1" smtClean="0">
                <a:latin typeface="Papyrus" pitchFamily="66" charset="0"/>
              </a:rPr>
              <a:t>DonaldJ</a:t>
            </a:r>
            <a:r>
              <a:rPr lang="en-GB" sz="2800" b="1" dirty="0" smtClean="0">
                <a:latin typeface="Papyrus" pitchFamily="66" charset="0"/>
              </a:rPr>
              <a:t> Macleod, formerly from </a:t>
            </a:r>
            <a:r>
              <a:rPr lang="en-GB" sz="2800" b="1" dirty="0" err="1" smtClean="0">
                <a:latin typeface="Papyrus" pitchFamily="66" charset="0"/>
              </a:rPr>
              <a:t>Eneclete</a:t>
            </a:r>
            <a:r>
              <a:rPr lang="en-GB" sz="2800" b="1" dirty="0">
                <a:latin typeface="Papyrus" pitchFamily="66" charset="0"/>
              </a:rPr>
              <a:t> </a:t>
            </a:r>
            <a:r>
              <a:rPr lang="en-GB" sz="2800" b="1" dirty="0" smtClean="0">
                <a:latin typeface="Papyrus" pitchFamily="66" charset="0"/>
              </a:rPr>
              <a:t>and now living in Bridge of Don Aberdeen, donated five War Graves Commission certificates relating to families of Reef Raiders.</a:t>
            </a:r>
          </a:p>
          <a:p>
            <a:r>
              <a:rPr lang="en-GB" sz="2800" b="1" dirty="0" smtClean="0">
                <a:latin typeface="Papyrus" pitchFamily="66" charset="0"/>
              </a:rPr>
              <a:t>They were put on display at the exhibition in the tearoom.</a:t>
            </a:r>
            <a:endParaRPr lang="en-GB" sz="2800" b="1" dirty="0">
              <a:latin typeface="Papyrus" pitchFamily="66" charset="0"/>
            </a:endParaRPr>
          </a:p>
        </p:txBody>
      </p:sp>
    </p:spTree>
    <p:extLst>
      <p:ext uri="{BB962C8B-B14F-4D97-AF65-F5344CB8AC3E}">
        <p14:creationId xmlns:p14="http://schemas.microsoft.com/office/powerpoint/2010/main" val="2964463157"/>
      </p:ext>
    </p:extLst>
  </p:cSld>
  <p:clrMapOvr>
    <a:masterClrMapping/>
  </p:clrMapOvr>
  <mc:AlternateContent xmlns:mc="http://schemas.openxmlformats.org/markup-compatibility/2006" xmlns:p14="http://schemas.microsoft.com/office/powerpoint/2010/main">
    <mc:Choice Requires="p14">
      <p:transition p14:dur="100" advClick="0" advTm="12000">
        <p:cut/>
      </p:transition>
    </mc:Choice>
    <mc:Fallback xmlns="">
      <p:transition advClick="0" advTm="12000">
        <p:cut/>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78098"/>
          </a:xfrm>
        </p:spPr>
        <p:txBody>
          <a:bodyPr>
            <a:normAutofit/>
          </a:bodyPr>
          <a:lstStyle/>
          <a:p>
            <a:r>
              <a:rPr lang="en-GB" sz="2000" b="1" dirty="0" smtClean="0">
                <a:latin typeface="Papyrus" pitchFamily="66" charset="0"/>
              </a:rPr>
              <a:t>THE BHALTOS COMMUNITY TRUST</a:t>
            </a:r>
            <a:endParaRPr lang="en-GB" sz="2000" b="1" dirty="0">
              <a:latin typeface="Papyrus" pitchFamily="66" charset="0"/>
            </a:endParaRPr>
          </a:p>
        </p:txBody>
      </p:sp>
      <p:sp>
        <p:nvSpPr>
          <p:cNvPr id="5" name="Content Placeholder 4"/>
          <p:cNvSpPr>
            <a:spLocks noGrp="1"/>
          </p:cNvSpPr>
          <p:nvPr>
            <p:ph idx="1"/>
          </p:nvPr>
        </p:nvSpPr>
        <p:spPr>
          <a:xfrm>
            <a:off x="457200" y="1052736"/>
            <a:ext cx="8229600" cy="5073427"/>
          </a:xfr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8100000" scaled="1"/>
            <a:tileRect/>
          </a:gradFill>
        </p:spPr>
        <p:txBody>
          <a:bodyPr>
            <a:normAutofit/>
          </a:bodyPr>
          <a:lstStyle/>
          <a:p>
            <a:pPr marL="0" indent="0">
              <a:buNone/>
            </a:pPr>
            <a:r>
              <a:rPr lang="en-GB" sz="2000" dirty="0" smtClean="0">
                <a:latin typeface="Papyrus" pitchFamily="66" charset="0"/>
              </a:rPr>
              <a:t>The </a:t>
            </a:r>
            <a:r>
              <a:rPr lang="en-GB" sz="2000" dirty="0" err="1" smtClean="0">
                <a:latin typeface="Papyrus" pitchFamily="66" charset="0"/>
              </a:rPr>
              <a:t>Bhaltos</a:t>
            </a:r>
            <a:r>
              <a:rPr lang="en-GB" sz="2000" dirty="0" smtClean="0">
                <a:latin typeface="Papyrus" pitchFamily="66" charset="0"/>
              </a:rPr>
              <a:t> Community Trust was set up in 1998.  It currently has 105 members.  Its aims are as follows:</a:t>
            </a:r>
          </a:p>
          <a:p>
            <a:pPr marL="0" indent="0">
              <a:buNone/>
            </a:pPr>
            <a:endParaRPr lang="en-GB" sz="2000" dirty="0" smtClean="0">
              <a:latin typeface="Papyrus" pitchFamily="66" charset="0"/>
            </a:endParaRPr>
          </a:p>
          <a:p>
            <a:r>
              <a:rPr lang="en-GB" sz="2000" dirty="0" smtClean="0">
                <a:latin typeface="Papyrus" pitchFamily="66" charset="0"/>
              </a:rPr>
              <a:t>To acquire and manage the lands and resources comprising the crofting estate of </a:t>
            </a:r>
            <a:r>
              <a:rPr lang="en-GB" sz="2000" dirty="0" err="1" smtClean="0">
                <a:latin typeface="Papyrus" pitchFamily="66" charset="0"/>
              </a:rPr>
              <a:t>Bhaltos</a:t>
            </a:r>
            <a:r>
              <a:rPr lang="en-GB" sz="2000" dirty="0" smtClean="0">
                <a:latin typeface="Papyrus" pitchFamily="66" charset="0"/>
              </a:rPr>
              <a:t> for the benefit of the whole community of the estate.</a:t>
            </a:r>
          </a:p>
          <a:p>
            <a:r>
              <a:rPr lang="en-GB" sz="2000" dirty="0" smtClean="0">
                <a:latin typeface="Papyrus" pitchFamily="66" charset="0"/>
              </a:rPr>
              <a:t>To promote and assist the utilisation of the resources of the </a:t>
            </a:r>
            <a:r>
              <a:rPr lang="en-GB" sz="2000" dirty="0" err="1" smtClean="0">
                <a:latin typeface="Papyrus" pitchFamily="66" charset="0"/>
              </a:rPr>
              <a:t>Bhaltos</a:t>
            </a:r>
            <a:r>
              <a:rPr lang="en-GB" sz="2000" dirty="0" smtClean="0">
                <a:latin typeface="Papyrus" pitchFamily="66" charset="0"/>
              </a:rPr>
              <a:t> crofting estate and the creation of sustainable development therein, beneficial to the whole community.</a:t>
            </a:r>
          </a:p>
          <a:p>
            <a:r>
              <a:rPr lang="en-GB" sz="2000" dirty="0" smtClean="0">
                <a:latin typeface="Papyrus" pitchFamily="66" charset="0"/>
              </a:rPr>
              <a:t>To improve the social, economic, educational and cultural environment of the </a:t>
            </a:r>
            <a:r>
              <a:rPr lang="en-GB" sz="2000" dirty="0" err="1" smtClean="0">
                <a:latin typeface="Papyrus" pitchFamily="66" charset="0"/>
              </a:rPr>
              <a:t>Bhaltos</a:t>
            </a:r>
            <a:r>
              <a:rPr lang="en-GB" sz="2000" dirty="0" smtClean="0">
                <a:latin typeface="Papyrus" pitchFamily="66" charset="0"/>
              </a:rPr>
              <a:t> Trust Community.</a:t>
            </a:r>
          </a:p>
          <a:p>
            <a:r>
              <a:rPr lang="en-GB" sz="2000" dirty="0" smtClean="0">
                <a:latin typeface="Papyrus" pitchFamily="66" charset="0"/>
              </a:rPr>
              <a:t>To conserve and improve the natural environment of the </a:t>
            </a:r>
            <a:r>
              <a:rPr lang="en-GB" sz="2000" dirty="0" err="1" smtClean="0">
                <a:latin typeface="Papyrus" pitchFamily="66" charset="0"/>
              </a:rPr>
              <a:t>Bhaltos</a:t>
            </a:r>
            <a:r>
              <a:rPr lang="en-GB" sz="2000" dirty="0" smtClean="0">
                <a:latin typeface="Papyrus" pitchFamily="66" charset="0"/>
              </a:rPr>
              <a:t> Estate.</a:t>
            </a:r>
          </a:p>
          <a:p>
            <a:r>
              <a:rPr lang="en-GB" sz="2000" dirty="0" smtClean="0">
                <a:latin typeface="Papyrus" pitchFamily="66" charset="0"/>
              </a:rPr>
              <a:t>To preserve as far as possible all items of archaeological interest on the </a:t>
            </a:r>
            <a:r>
              <a:rPr lang="en-GB" sz="2000" dirty="0" err="1" smtClean="0">
                <a:latin typeface="Papyrus" pitchFamily="66" charset="0"/>
              </a:rPr>
              <a:t>Bhaltos</a:t>
            </a:r>
            <a:r>
              <a:rPr lang="en-GB" sz="2000" dirty="0" smtClean="0">
                <a:latin typeface="Papyrus" pitchFamily="66" charset="0"/>
              </a:rPr>
              <a:t> Estate and to encourage archaeological study and exploration on the estate.</a:t>
            </a:r>
            <a:endParaRPr lang="en-GB" sz="2000" dirty="0">
              <a:latin typeface="Papyrus" pitchFamily="66" charset="0"/>
            </a:endParaRPr>
          </a:p>
        </p:txBody>
      </p:sp>
    </p:spTree>
    <p:extLst>
      <p:ext uri="{BB962C8B-B14F-4D97-AF65-F5344CB8AC3E}">
        <p14:creationId xmlns:p14="http://schemas.microsoft.com/office/powerpoint/2010/main" val="2741959607"/>
      </p:ext>
    </p:extLst>
  </p:cSld>
  <p:clrMapOvr>
    <a:masterClrMapping/>
  </p:clrMapOvr>
  <mc:AlternateContent xmlns:mc="http://schemas.openxmlformats.org/markup-compatibility/2006" xmlns:p14="http://schemas.microsoft.com/office/powerpoint/2010/main">
    <mc:Choice Requires="p14">
      <p:transition p14:dur="100" advClick="0" advTm="18000">
        <p:cut/>
      </p:transition>
    </mc:Choice>
    <mc:Fallback xmlns="">
      <p:transition advClick="0" advTm="18000">
        <p:cut/>
      </p:transition>
    </mc:Fallback>
  </mc:AlternateContent>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1">
            <a:schemeClr val="accent1"/>
          </a:lnRef>
          <a:fillRef idx="2">
            <a:schemeClr val="accent1"/>
          </a:fillRef>
          <a:effectRef idx="1">
            <a:schemeClr val="accent1"/>
          </a:effectRef>
          <a:fontRef idx="minor">
            <a:schemeClr val="dk1"/>
          </a:fontRef>
        </p:style>
        <p:txBody>
          <a:bodyPr>
            <a:normAutofit/>
          </a:bodyPr>
          <a:lstStyle/>
          <a:p>
            <a:r>
              <a:rPr lang="en-GB" sz="2000" b="1" dirty="0" smtClean="0">
                <a:latin typeface="Papyrus" pitchFamily="66" charset="0"/>
              </a:rPr>
              <a:t>We collected old photographs of </a:t>
            </a:r>
            <a:r>
              <a:rPr lang="en-GB" sz="2000" b="1" dirty="0" err="1" smtClean="0">
                <a:latin typeface="Papyrus" pitchFamily="66" charset="0"/>
              </a:rPr>
              <a:t>Uig</a:t>
            </a:r>
            <a:r>
              <a:rPr lang="en-GB" sz="2000" b="1" dirty="0" smtClean="0">
                <a:latin typeface="Papyrus" pitchFamily="66" charset="0"/>
              </a:rPr>
              <a:t> and borrowed the </a:t>
            </a:r>
            <a:r>
              <a:rPr lang="en-GB" sz="2000" b="1" dirty="0" err="1" smtClean="0">
                <a:latin typeface="Papyrus" pitchFamily="66" charset="0"/>
              </a:rPr>
              <a:t>villlage</a:t>
            </a:r>
            <a:r>
              <a:rPr lang="en-GB" sz="2000" b="1" dirty="0" smtClean="0">
                <a:latin typeface="Papyrus" pitchFamily="66" charset="0"/>
              </a:rPr>
              <a:t> archive boxes for the ceilidh so that people could share their memories and put names to faces and places</a:t>
            </a:r>
            <a:r>
              <a:rPr lang="en-GB" sz="2000" dirty="0" smtClean="0">
                <a:latin typeface="Papyrus" pitchFamily="66" charset="0"/>
              </a:rPr>
              <a:t>.</a:t>
            </a:r>
            <a:endParaRPr lang="en-GB" sz="2000" dirty="0">
              <a:latin typeface="Papyrus" pitchFamily="66" charset="0"/>
            </a:endParaRPr>
          </a:p>
        </p:txBody>
      </p:sp>
      <p:sp>
        <p:nvSpPr>
          <p:cNvPr id="3" name="Text Placeholder 2"/>
          <p:cNvSpPr>
            <a:spLocks noGrp="1"/>
          </p:cNvSpPr>
          <p:nvPr>
            <p:ph type="body" idx="1"/>
          </p:nvPr>
        </p:nvSpPr>
        <p:spPr>
          <a:xfrm>
            <a:off x="457200" y="1535113"/>
            <a:ext cx="3754760" cy="381719"/>
          </a:xfrm>
        </p:spPr>
        <p:txBody>
          <a:bodyPr>
            <a:normAutofit/>
          </a:bodyPr>
          <a:lstStyle/>
          <a:p>
            <a:pPr algn="ctr"/>
            <a:r>
              <a:rPr lang="en-GB" sz="1600" dirty="0" err="1" smtClean="0">
                <a:latin typeface="Papyrus" pitchFamily="66" charset="0"/>
              </a:rPr>
              <a:t>Screwtops</a:t>
            </a:r>
            <a:r>
              <a:rPr lang="en-GB" sz="1600" dirty="0" smtClean="0">
                <a:latin typeface="Papyrus" pitchFamily="66" charset="0"/>
              </a:rPr>
              <a:t>……………….</a:t>
            </a:r>
            <a:endParaRPr lang="en-GB" sz="1600" dirty="0">
              <a:latin typeface="Papyrus" pitchFamily="66" charset="0"/>
            </a:endParaRPr>
          </a:p>
        </p:txBody>
      </p:sp>
      <p:sp>
        <p:nvSpPr>
          <p:cNvPr id="5" name="Text Placeholder 4"/>
          <p:cNvSpPr>
            <a:spLocks noGrp="1"/>
          </p:cNvSpPr>
          <p:nvPr>
            <p:ph type="body" sz="quarter" idx="3"/>
          </p:nvPr>
        </p:nvSpPr>
        <p:spPr>
          <a:xfrm>
            <a:off x="4645025" y="1535113"/>
            <a:ext cx="4041775" cy="381719"/>
          </a:xfrm>
        </p:spPr>
        <p:txBody>
          <a:bodyPr>
            <a:normAutofit/>
          </a:bodyPr>
          <a:lstStyle/>
          <a:p>
            <a:r>
              <a:rPr lang="en-GB" sz="1600" dirty="0" smtClean="0">
                <a:latin typeface="Papyrus" pitchFamily="66" charset="0"/>
              </a:rPr>
              <a:t>A group of peat cutters</a:t>
            </a:r>
            <a:endParaRPr lang="en-GB" sz="1600" dirty="0">
              <a:latin typeface="Papyrus" pitchFamily="66" charset="0"/>
            </a:endParaRPr>
          </a:p>
        </p:txBody>
      </p:sp>
      <p:pic>
        <p:nvPicPr>
          <p:cNvPr id="8" name="Content Placeholder 7"/>
          <p:cNvPicPr>
            <a:picLocks noGrp="1" noChangeAspect="1"/>
          </p:cNvPicPr>
          <p:nvPr>
            <p:ph sz="quarter" idx="4"/>
          </p:nvPr>
        </p:nvPicPr>
        <p:blipFill>
          <a:blip r:embed="rId2" cstate="print">
            <a:extLst>
              <a:ext uri="{28A0092B-C50C-407E-A947-70E740481C1C}">
                <a14:useLocalDpi xmlns:a14="http://schemas.microsoft.com/office/drawing/2010/main" val="0"/>
              </a:ext>
            </a:extLst>
          </a:blip>
          <a:stretch>
            <a:fillRect/>
          </a:stretch>
        </p:blipFill>
        <p:spPr>
          <a:xfrm>
            <a:off x="4355976" y="2060848"/>
            <a:ext cx="4032448" cy="3672408"/>
          </a:xfrm>
          <a:prstGeom prst="rect">
            <a:avLst/>
          </a:prstGeom>
          <a:ln>
            <a:noFill/>
          </a:ln>
          <a:effectLst>
            <a:softEdge rad="112500"/>
          </a:effectLst>
        </p:spPr>
      </p:pic>
      <p:pic>
        <p:nvPicPr>
          <p:cNvPr id="12" name="Content Placeholder 11"/>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755576" y="2060848"/>
            <a:ext cx="3312368" cy="3600400"/>
          </a:xfrm>
          <a:prstGeom prst="rect">
            <a:avLst/>
          </a:prstGeom>
          <a:ln>
            <a:noFill/>
          </a:ln>
          <a:effectLst>
            <a:softEdge rad="112500"/>
          </a:effectLst>
        </p:spPr>
      </p:pic>
    </p:spTree>
    <p:extLst>
      <p:ext uri="{BB962C8B-B14F-4D97-AF65-F5344CB8AC3E}">
        <p14:creationId xmlns:p14="http://schemas.microsoft.com/office/powerpoint/2010/main" val="3091311735"/>
      </p:ext>
    </p:extLst>
  </p:cSld>
  <p:clrMapOvr>
    <a:masterClrMapping/>
  </p:clrMapOvr>
  <mc:AlternateContent xmlns:mc="http://schemas.openxmlformats.org/markup-compatibility/2006" xmlns:p14="http://schemas.microsoft.com/office/powerpoint/2010/main">
    <mc:Choice Requires="p14">
      <p:transition p14:dur="100" advClick="0" advTm="15000">
        <p:cut/>
      </p:transition>
    </mc:Choice>
    <mc:Fallback xmlns="">
      <p:transition advClick="0" advTm="15000">
        <p:cut/>
      </p:transition>
    </mc:Fallback>
  </mc:AlternateContent>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354162"/>
          </a:xfrm>
          <a:effectLst>
            <a:glow rad="139700">
              <a:schemeClr val="accent1">
                <a:satMod val="175000"/>
                <a:alpha val="40000"/>
              </a:schemeClr>
            </a:glow>
            <a:outerShdw blurRad="40000" dist="20000" dir="5400000" rotWithShape="0">
              <a:srgbClr val="000000">
                <a:alpha val="38000"/>
              </a:srgbClr>
            </a:outerShdw>
          </a:effectLst>
        </p:spPr>
        <p:style>
          <a:lnRef idx="1">
            <a:schemeClr val="accent1"/>
          </a:lnRef>
          <a:fillRef idx="2">
            <a:schemeClr val="accent1"/>
          </a:fillRef>
          <a:effectRef idx="1">
            <a:schemeClr val="accent1"/>
          </a:effectRef>
          <a:fontRef idx="minor">
            <a:schemeClr val="dk1"/>
          </a:fontRef>
        </p:style>
        <p:txBody>
          <a:bodyPr>
            <a:normAutofit fontScale="90000"/>
          </a:bodyPr>
          <a:lstStyle/>
          <a:p>
            <a:r>
              <a:rPr lang="en-GB" sz="2000" b="1" dirty="0" smtClean="0">
                <a:latin typeface="Papyrus" pitchFamily="66" charset="0"/>
              </a:rPr>
              <a:t>It has been interesting to see how much croft life has changed in a short space of time.  When did the boiler suit and </a:t>
            </a:r>
            <a:r>
              <a:rPr lang="en-GB" sz="2000" b="1" dirty="0" err="1" smtClean="0">
                <a:latin typeface="Papyrus" pitchFamily="66" charset="0"/>
              </a:rPr>
              <a:t>wellies</a:t>
            </a:r>
            <a:r>
              <a:rPr lang="en-GB" sz="2000" b="1" dirty="0" smtClean="0">
                <a:latin typeface="Papyrus" pitchFamily="66" charset="0"/>
              </a:rPr>
              <a:t> replace Harris tweed and stout boots for croft work?  The woman below looks very fashionably dressed for churning butter. </a:t>
            </a:r>
            <a:br>
              <a:rPr lang="en-GB" sz="2000" b="1" dirty="0" smtClean="0">
                <a:latin typeface="Papyrus" pitchFamily="66" charset="0"/>
              </a:rPr>
            </a:br>
            <a:r>
              <a:rPr lang="en-GB" sz="2000" b="1" dirty="0" smtClean="0">
                <a:latin typeface="Papyrus" pitchFamily="66" charset="0"/>
              </a:rPr>
              <a:t>Who remembers </a:t>
            </a:r>
            <a:r>
              <a:rPr lang="en-GB" sz="2000" b="1" dirty="0" err="1" smtClean="0">
                <a:latin typeface="Papyrus" pitchFamily="66" charset="0"/>
              </a:rPr>
              <a:t>Oxendales</a:t>
            </a:r>
            <a:r>
              <a:rPr lang="en-GB" sz="2000" b="1" dirty="0" smtClean="0">
                <a:latin typeface="Papyrus" pitchFamily="66" charset="0"/>
              </a:rPr>
              <a:t> catalogue and the Marshall Ward catalogue and the travelling salesman?</a:t>
            </a:r>
            <a:endParaRPr lang="en-GB" sz="2000" b="1" dirty="0">
              <a:latin typeface="Papyrus" pitchFamily="66" charset="0"/>
            </a:endParaRPr>
          </a:p>
        </p:txBody>
      </p:sp>
      <p:sp>
        <p:nvSpPr>
          <p:cNvPr id="3" name="Text Placeholder 2"/>
          <p:cNvSpPr>
            <a:spLocks noGrp="1"/>
          </p:cNvSpPr>
          <p:nvPr>
            <p:ph type="body" idx="1"/>
          </p:nvPr>
        </p:nvSpPr>
        <p:spPr/>
        <p:txBody>
          <a:bodyPr>
            <a:normAutofit/>
          </a:bodyPr>
          <a:lstStyle/>
          <a:p>
            <a:r>
              <a:rPr lang="en-GB" dirty="0" smtClean="0">
                <a:latin typeface="Papyrus" pitchFamily="66" charset="0"/>
              </a:rPr>
              <a:t>Heading to a </a:t>
            </a:r>
            <a:r>
              <a:rPr lang="en-GB" dirty="0" err="1">
                <a:latin typeface="Papyrus" pitchFamily="66" charset="0"/>
              </a:rPr>
              <a:t>V</a:t>
            </a:r>
            <a:r>
              <a:rPr lang="en-GB" dirty="0" err="1" smtClean="0">
                <a:latin typeface="Papyrus" pitchFamily="66" charset="0"/>
              </a:rPr>
              <a:t>altos</a:t>
            </a:r>
            <a:r>
              <a:rPr lang="en-GB" dirty="0" smtClean="0">
                <a:latin typeface="Papyrus" pitchFamily="66" charset="0"/>
              </a:rPr>
              <a:t> </a:t>
            </a:r>
            <a:r>
              <a:rPr lang="en-GB" dirty="0" err="1" smtClean="0">
                <a:latin typeface="Papyrus" pitchFamily="66" charset="0"/>
              </a:rPr>
              <a:t>sheiling</a:t>
            </a:r>
            <a:endParaRPr lang="en-GB" dirty="0">
              <a:latin typeface="Papyrus" pitchFamily="66" charset="0"/>
            </a:endParaRPr>
          </a:p>
        </p:txBody>
      </p:sp>
      <p:sp>
        <p:nvSpPr>
          <p:cNvPr id="5" name="Text Placeholder 4"/>
          <p:cNvSpPr>
            <a:spLocks noGrp="1"/>
          </p:cNvSpPr>
          <p:nvPr>
            <p:ph type="body" sz="quarter" idx="3"/>
          </p:nvPr>
        </p:nvSpPr>
        <p:spPr/>
        <p:txBody>
          <a:bodyPr>
            <a:normAutofit fontScale="77500" lnSpcReduction="20000"/>
          </a:bodyPr>
          <a:lstStyle/>
          <a:p>
            <a:pPr algn="ctr"/>
            <a:endParaRPr lang="en-GB" dirty="0" smtClean="0">
              <a:latin typeface="Papyrus" pitchFamily="66" charset="0"/>
            </a:endParaRPr>
          </a:p>
          <a:p>
            <a:pPr algn="ctr"/>
            <a:r>
              <a:rPr lang="en-GB" sz="2600" dirty="0" smtClean="0">
                <a:latin typeface="Papyrus" pitchFamily="66" charset="0"/>
              </a:rPr>
              <a:t>Making butter - </a:t>
            </a:r>
            <a:r>
              <a:rPr lang="en-GB" sz="2600" dirty="0" err="1">
                <a:latin typeface="Papyrus" pitchFamily="66" charset="0"/>
              </a:rPr>
              <a:t>A</a:t>
            </a:r>
            <a:r>
              <a:rPr lang="en-GB" sz="2600" dirty="0" err="1" smtClean="0">
                <a:latin typeface="Papyrus" pitchFamily="66" charset="0"/>
              </a:rPr>
              <a:t>iridh</a:t>
            </a:r>
            <a:r>
              <a:rPr lang="en-GB" sz="2600" dirty="0" smtClean="0">
                <a:latin typeface="Papyrus" pitchFamily="66" charset="0"/>
              </a:rPr>
              <a:t> an </a:t>
            </a:r>
            <a:r>
              <a:rPr lang="en-GB" sz="2600" dirty="0" err="1" smtClean="0">
                <a:latin typeface="Papyrus" pitchFamily="66" charset="0"/>
              </a:rPr>
              <a:t>Fhorsa</a:t>
            </a:r>
            <a:endParaRPr lang="en-GB" sz="2600" dirty="0">
              <a:latin typeface="Papyrus" pitchFamily="66" charset="0"/>
            </a:endParaRPr>
          </a:p>
        </p:txBody>
      </p:sp>
      <p:pic>
        <p:nvPicPr>
          <p:cNvPr id="10" name="Content Placeholder 9"/>
          <p:cNvPicPr>
            <a:picLocks noGrp="1" noChangeAspect="1"/>
          </p:cNvPicPr>
          <p:nvPr>
            <p:ph sz="quarter" idx="4"/>
          </p:nvPr>
        </p:nvPicPr>
        <p:blipFill>
          <a:blip r:embed="rId2" cstate="print">
            <a:extLst>
              <a:ext uri="{28A0092B-C50C-407E-A947-70E740481C1C}">
                <a14:useLocalDpi xmlns:a14="http://schemas.microsoft.com/office/drawing/2010/main" val="0"/>
              </a:ext>
            </a:extLst>
          </a:blip>
          <a:stretch>
            <a:fillRect/>
          </a:stretch>
        </p:blipFill>
        <p:spPr>
          <a:xfrm>
            <a:off x="4716016" y="2492896"/>
            <a:ext cx="3960440" cy="3240360"/>
          </a:xfrm>
          <a:prstGeom prst="rect">
            <a:avLst/>
          </a:prstGeom>
          <a:ln>
            <a:noFill/>
          </a:ln>
          <a:effectLst>
            <a:softEdge rad="112500"/>
          </a:effectLst>
        </p:spPr>
      </p:pic>
      <p:pic>
        <p:nvPicPr>
          <p:cNvPr id="14" name="Content Placeholder 13"/>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a:off x="683568" y="2564904"/>
            <a:ext cx="3528392" cy="3024336"/>
          </a:xfrm>
          <a:prstGeom prst="rect">
            <a:avLst/>
          </a:prstGeom>
          <a:ln>
            <a:noFill/>
          </a:ln>
          <a:effectLst>
            <a:softEdge rad="112500"/>
          </a:effectLst>
        </p:spPr>
      </p:pic>
    </p:spTree>
    <p:extLst>
      <p:ext uri="{BB962C8B-B14F-4D97-AF65-F5344CB8AC3E}">
        <p14:creationId xmlns:p14="http://schemas.microsoft.com/office/powerpoint/2010/main" val="1945628016"/>
      </p:ext>
    </p:extLst>
  </p:cSld>
  <p:clrMapOvr>
    <a:masterClrMapping/>
  </p:clrMapOvr>
  <mc:AlternateContent xmlns:mc="http://schemas.openxmlformats.org/markup-compatibility/2006" xmlns:p14="http://schemas.microsoft.com/office/powerpoint/2010/main">
    <mc:Choice Requires="p14">
      <p:transition p14:dur="100" advClick="0" advTm="20000">
        <p:cut/>
      </p:transition>
    </mc:Choice>
    <mc:Fallback xmlns="">
      <p:transition advClick="0" advTm="20000">
        <p:cut/>
      </p:transition>
    </mc:Fallback>
  </mc:AlternateContent>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normAutofit fontScale="90000"/>
          </a:bodyPr>
          <a:lstStyle/>
          <a:p>
            <a:r>
              <a:rPr lang="en-GB" sz="2000" b="1" dirty="0" smtClean="0">
                <a:latin typeface="Papyrus" pitchFamily="66" charset="0"/>
              </a:rPr>
              <a:t>Some visitors to the ceilidh brought some photographs to share.  This was taken in 1961 at 11 Reef – Donald George, Margaret, Norman and Iain Chisholm.  Note the hand knitted jumpers, the obligatory, oversized </a:t>
            </a:r>
            <a:r>
              <a:rPr lang="en-GB" sz="2000" b="1" dirty="0" err="1" smtClean="0">
                <a:latin typeface="Papyrus" pitchFamily="66" charset="0"/>
              </a:rPr>
              <a:t>welly</a:t>
            </a:r>
            <a:r>
              <a:rPr lang="en-GB" sz="2000" b="1" dirty="0" smtClean="0">
                <a:latin typeface="Papyrus" pitchFamily="66" charset="0"/>
              </a:rPr>
              <a:t> boots and also the </a:t>
            </a:r>
            <a:r>
              <a:rPr lang="en-GB" sz="2000" b="1" dirty="0" err="1" smtClean="0">
                <a:latin typeface="Papyrus" pitchFamily="66" charset="0"/>
              </a:rPr>
              <a:t>blackhouse</a:t>
            </a:r>
            <a:r>
              <a:rPr lang="en-GB" sz="2000" b="1" dirty="0" smtClean="0">
                <a:latin typeface="Papyrus" pitchFamily="66" charset="0"/>
              </a:rPr>
              <a:t> at 10 Reef.</a:t>
            </a:r>
            <a:endParaRPr lang="en-GB" sz="2000" b="1" dirty="0">
              <a:latin typeface="Papyrus" pitchFamily="66" charset="0"/>
            </a:endParaRPr>
          </a:p>
        </p:txBody>
      </p:sp>
      <p:pic>
        <p:nvPicPr>
          <p:cNvPr id="8" name="Picture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27584" y="1484784"/>
            <a:ext cx="7776864" cy="4968552"/>
          </a:xfrm>
          <a:prstGeom prst="rect">
            <a:avLst/>
          </a:prstGeom>
          <a:ln>
            <a:noFill/>
          </a:ln>
          <a:effectLst>
            <a:softEdge rad="112500"/>
          </a:effectLst>
        </p:spPr>
      </p:pic>
    </p:spTree>
    <p:extLst>
      <p:ext uri="{BB962C8B-B14F-4D97-AF65-F5344CB8AC3E}">
        <p14:creationId xmlns:p14="http://schemas.microsoft.com/office/powerpoint/2010/main" val="3060217190"/>
      </p:ext>
    </p:extLst>
  </p:cSld>
  <p:clrMapOvr>
    <a:masterClrMapping/>
  </p:clrMapOvr>
  <mc:AlternateContent xmlns:mc="http://schemas.openxmlformats.org/markup-compatibility/2006" xmlns:p14="http://schemas.microsoft.com/office/powerpoint/2010/main">
    <mc:Choice Requires="p14">
      <p:transition p14:dur="100" advClick="0" advTm="12000">
        <p:cut/>
      </p:transition>
    </mc:Choice>
    <mc:Fallback xmlns="">
      <p:transition advClick="0" advTm="12000">
        <p:cut/>
      </p:transition>
    </mc:Fallback>
  </mc:AlternateContent>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200" b="1" dirty="0" smtClean="0">
                <a:latin typeface="Papyrus" pitchFamily="66" charset="0"/>
              </a:rPr>
              <a:t>COMMUNITY INVOLVEMENT</a:t>
            </a:r>
            <a:endParaRPr lang="en-GB" sz="3200" b="1" dirty="0">
              <a:latin typeface="Papyrus" pitchFamily="66" charset="0"/>
            </a:endParaRPr>
          </a:p>
        </p:txBody>
      </p:sp>
      <p:sp>
        <p:nvSpPr>
          <p:cNvPr id="3" name="Content Placeholder 2"/>
          <p:cNvSpPr>
            <a:spLocks noGrp="1"/>
          </p:cNvSpPr>
          <p:nvPr>
            <p:ph idx="1"/>
          </p:nvPr>
        </p:nvSpPr>
        <p:spPr/>
        <p:style>
          <a:lnRef idx="1">
            <a:schemeClr val="accent1"/>
          </a:lnRef>
          <a:fillRef idx="2">
            <a:schemeClr val="accent1"/>
          </a:fillRef>
          <a:effectRef idx="1">
            <a:schemeClr val="accent1"/>
          </a:effectRef>
          <a:fontRef idx="minor">
            <a:schemeClr val="dk1"/>
          </a:fontRef>
        </p:style>
        <p:txBody>
          <a:bodyPr>
            <a:normAutofit/>
          </a:bodyPr>
          <a:lstStyle/>
          <a:p>
            <a:endParaRPr lang="en-GB" dirty="0" smtClean="0"/>
          </a:p>
          <a:p>
            <a:r>
              <a:rPr lang="en-GB" sz="2000" b="1" dirty="0" smtClean="0">
                <a:latin typeface="Papyrus" pitchFamily="66" charset="0"/>
              </a:rPr>
              <a:t>Hydrogen Dave said that he would make a Time Capsule for us.</a:t>
            </a:r>
          </a:p>
          <a:p>
            <a:pPr marL="0" indent="0">
              <a:buNone/>
            </a:pPr>
            <a:endParaRPr lang="en-GB" sz="2000" b="1" dirty="0" smtClean="0">
              <a:latin typeface="Papyrus" pitchFamily="66" charset="0"/>
            </a:endParaRPr>
          </a:p>
          <a:p>
            <a:r>
              <a:rPr lang="en-GB" sz="2000" b="1" dirty="0" smtClean="0">
                <a:latin typeface="Papyrus" pitchFamily="66" charset="0"/>
              </a:rPr>
              <a:t>The Directors of the </a:t>
            </a:r>
            <a:r>
              <a:rPr lang="en-GB" sz="2000" b="1" dirty="0" err="1" smtClean="0">
                <a:latin typeface="Papyrus" pitchFamily="66" charset="0"/>
              </a:rPr>
              <a:t>Bhaltos</a:t>
            </a:r>
            <a:r>
              <a:rPr lang="en-GB" sz="2000" b="1" dirty="0" smtClean="0">
                <a:latin typeface="Papyrus" pitchFamily="66" charset="0"/>
              </a:rPr>
              <a:t> Community Trust  decided to create a </a:t>
            </a:r>
            <a:r>
              <a:rPr lang="en-GB" sz="2000" b="1" dirty="0" err="1" smtClean="0">
                <a:latin typeface="Papyrus" pitchFamily="66" charset="0"/>
              </a:rPr>
              <a:t>Bhaltos</a:t>
            </a:r>
            <a:r>
              <a:rPr lang="en-GB" sz="2000" b="1" dirty="0" smtClean="0">
                <a:latin typeface="Papyrus" pitchFamily="66" charset="0"/>
              </a:rPr>
              <a:t> Tweed to promote the project and the area in which we live.  This was completed in time for the Dedication Ceremony.</a:t>
            </a:r>
          </a:p>
          <a:p>
            <a:endParaRPr lang="en-GB" sz="2000" b="1" dirty="0" smtClean="0">
              <a:latin typeface="Papyrus" pitchFamily="66" charset="0"/>
            </a:endParaRPr>
          </a:p>
          <a:p>
            <a:r>
              <a:rPr lang="en-GB" sz="2000" b="1" dirty="0" smtClean="0">
                <a:latin typeface="Papyrus" pitchFamily="66" charset="0"/>
              </a:rPr>
              <a:t>The Dedication Ceremony and an evening ceilidh to coincide with the 100</a:t>
            </a:r>
            <a:r>
              <a:rPr lang="en-GB" sz="2000" b="1" baseline="30000" dirty="0" smtClean="0">
                <a:latin typeface="Papyrus" pitchFamily="66" charset="0"/>
              </a:rPr>
              <a:t>th</a:t>
            </a:r>
            <a:r>
              <a:rPr lang="en-GB" sz="2000" b="1" dirty="0" smtClean="0">
                <a:latin typeface="Papyrus" pitchFamily="66" charset="0"/>
              </a:rPr>
              <a:t> anniversary of the Reef Raiders and the 15</a:t>
            </a:r>
            <a:r>
              <a:rPr lang="en-GB" sz="2000" b="1" baseline="30000" dirty="0" smtClean="0">
                <a:latin typeface="Papyrus" pitchFamily="66" charset="0"/>
              </a:rPr>
              <a:t>th</a:t>
            </a:r>
            <a:r>
              <a:rPr lang="en-GB" sz="2000" b="1" dirty="0" smtClean="0">
                <a:latin typeface="Papyrus" pitchFamily="66" charset="0"/>
              </a:rPr>
              <a:t> anniversary of the formation of the </a:t>
            </a:r>
            <a:r>
              <a:rPr lang="en-GB" sz="2000" b="1" dirty="0" err="1" smtClean="0">
                <a:latin typeface="Papyrus" pitchFamily="66" charset="0"/>
              </a:rPr>
              <a:t>Bhaltos</a:t>
            </a:r>
            <a:r>
              <a:rPr lang="en-GB" sz="2000" b="1" dirty="0" smtClean="0">
                <a:latin typeface="Papyrus" pitchFamily="66" charset="0"/>
              </a:rPr>
              <a:t> Community Trust will be held on Friday 24</a:t>
            </a:r>
            <a:r>
              <a:rPr lang="en-GB" sz="2000" b="1" baseline="30000" dirty="0" smtClean="0">
                <a:latin typeface="Papyrus" pitchFamily="66" charset="0"/>
              </a:rPr>
              <a:t>th</a:t>
            </a:r>
            <a:r>
              <a:rPr lang="en-GB" sz="2000" b="1" dirty="0" smtClean="0">
                <a:latin typeface="Papyrus" pitchFamily="66" charset="0"/>
              </a:rPr>
              <a:t> May, 2013.</a:t>
            </a:r>
            <a:endParaRPr lang="en-GB" sz="2000" b="1" dirty="0">
              <a:latin typeface="Papyrus" pitchFamily="66" charset="0"/>
            </a:endParaRPr>
          </a:p>
        </p:txBody>
      </p:sp>
    </p:spTree>
    <p:extLst>
      <p:ext uri="{BB962C8B-B14F-4D97-AF65-F5344CB8AC3E}">
        <p14:creationId xmlns:p14="http://schemas.microsoft.com/office/powerpoint/2010/main" val="763974260"/>
      </p:ext>
    </p:extLst>
  </p:cSld>
  <p:clrMapOvr>
    <a:masterClrMapping/>
  </p:clrMapOvr>
  <mc:AlternateContent xmlns:mc="http://schemas.openxmlformats.org/markup-compatibility/2006" xmlns:p14="http://schemas.microsoft.com/office/powerpoint/2010/main">
    <mc:Choice Requires="p14">
      <p:transition p14:dur="100" advClick="0" advTm="12000">
        <p:cut/>
      </p:transition>
    </mc:Choice>
    <mc:Fallback xmlns="">
      <p:transition advClick="0" advTm="12000">
        <p:cut/>
      </p:transition>
    </mc:Fallback>
  </mc:AlternateContent>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498178"/>
          </a:xfrm>
        </p:spPr>
        <p:txBody>
          <a:bodyPr>
            <a:normAutofit fontScale="90000"/>
          </a:bodyPr>
          <a:lstStyle/>
          <a:p>
            <a:r>
              <a:rPr lang="en-GB" sz="2000" b="1" dirty="0" smtClean="0">
                <a:latin typeface="Papyrus" pitchFamily="66" charset="0"/>
              </a:rPr>
              <a:t>THE TIME CAPSULE</a:t>
            </a:r>
            <a:br>
              <a:rPr lang="en-GB" sz="2000" b="1" dirty="0" smtClean="0">
                <a:latin typeface="Papyrus" pitchFamily="66" charset="0"/>
              </a:rPr>
            </a:br>
            <a:r>
              <a:rPr lang="en-GB" sz="2000" b="1" dirty="0" smtClean="0">
                <a:latin typeface="Papyrus" pitchFamily="66" charset="0"/>
              </a:rPr>
              <a:t/>
            </a:r>
            <a:br>
              <a:rPr lang="en-GB" sz="2000" b="1" dirty="0" smtClean="0">
                <a:latin typeface="Papyrus" pitchFamily="66" charset="0"/>
              </a:rPr>
            </a:br>
            <a:r>
              <a:rPr lang="en-GB" sz="2000" b="1" dirty="0" smtClean="0">
                <a:latin typeface="Papyrus" pitchFamily="66" charset="0"/>
              </a:rPr>
              <a:t>Hydrogen Dave made us a time capsule.  It does look a bit like a thermos flask, but once it’s filled and sealed, the contents won’t decay.  </a:t>
            </a:r>
            <a:br>
              <a:rPr lang="en-GB" sz="2000" b="1" dirty="0" smtClean="0">
                <a:latin typeface="Papyrus" pitchFamily="66" charset="0"/>
              </a:rPr>
            </a:br>
            <a:r>
              <a:rPr lang="en-GB" sz="2000" b="1" dirty="0" smtClean="0">
                <a:latin typeface="Papyrus" pitchFamily="66" charset="0"/>
              </a:rPr>
              <a:t>What should go into it to give future generations a snapshot of life in </a:t>
            </a:r>
            <a:r>
              <a:rPr lang="en-GB" sz="2000" b="1" dirty="0" err="1" smtClean="0">
                <a:latin typeface="Papyrus" pitchFamily="66" charset="0"/>
              </a:rPr>
              <a:t>Bhaltos</a:t>
            </a:r>
            <a:r>
              <a:rPr lang="en-GB" sz="2000" b="1" dirty="0" smtClean="0">
                <a:latin typeface="Papyrus" pitchFamily="66" charset="0"/>
              </a:rPr>
              <a:t> over the centuries?</a:t>
            </a:r>
            <a:endParaRPr lang="en-GB" sz="2000" b="1" dirty="0">
              <a:latin typeface="Papyrus" pitchFamily="66" charset="0"/>
            </a:endParaRPr>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5616" y="2247714"/>
            <a:ext cx="6264696" cy="3960440"/>
          </a:xfrm>
          <a:prstGeom prst="rect">
            <a:avLst/>
          </a:prstGeom>
          <a:ln>
            <a:noFill/>
          </a:ln>
          <a:effectLst>
            <a:softEdge rad="112500"/>
          </a:effectLst>
        </p:spPr>
      </p:pic>
    </p:spTree>
    <p:extLst>
      <p:ext uri="{BB962C8B-B14F-4D97-AF65-F5344CB8AC3E}">
        <p14:creationId xmlns:p14="http://schemas.microsoft.com/office/powerpoint/2010/main" val="2371381031"/>
      </p:ext>
    </p:extLst>
  </p:cSld>
  <p:clrMapOvr>
    <a:masterClrMapping/>
  </p:clrMapOvr>
  <mc:AlternateContent xmlns:mc="http://schemas.openxmlformats.org/markup-compatibility/2006" xmlns:p14="http://schemas.microsoft.com/office/powerpoint/2010/main">
    <mc:Choice Requires="p14">
      <p:transition p14:dur="100" advClick="0" advTm="12000">
        <p:cut/>
      </p:transition>
    </mc:Choice>
    <mc:Fallback xmlns="">
      <p:transition advClick="0" advTm="12000">
        <p:cut/>
      </p:transition>
    </mc:Fallback>
  </mc:AlternateContent>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Autofit/>
          </a:bodyPr>
          <a:lstStyle/>
          <a:p>
            <a:pPr algn="ctr"/>
            <a:r>
              <a:rPr lang="en-GB" sz="2400" dirty="0" smtClean="0">
                <a:latin typeface="Papyrus" pitchFamily="66" charset="0"/>
              </a:rPr>
              <a:t>THE BHALTOS TWEED</a:t>
            </a:r>
            <a:endParaRPr lang="en-GB" sz="2400" dirty="0">
              <a:latin typeface="Papyrus" pitchFamily="66" charset="0"/>
            </a:endParaRPr>
          </a:p>
        </p:txBody>
      </p:sp>
      <p:pic>
        <p:nvPicPr>
          <p:cNvPr id="6" name="Content Placeholder 5"/>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4355977" y="332656"/>
            <a:ext cx="3672408" cy="5853113"/>
          </a:xfrm>
          <a:prstGeom prst="rect">
            <a:avLst/>
          </a:prstGeom>
          <a:ln>
            <a:noFill/>
          </a:ln>
          <a:effectLst>
            <a:softEdge rad="112500"/>
          </a:effectLst>
        </p:spPr>
      </p:pic>
      <p:sp>
        <p:nvSpPr>
          <p:cNvPr id="5" name="Text Placeholder 4"/>
          <p:cNvSpPr>
            <a:spLocks noGrp="1"/>
          </p:cNvSpPr>
          <p:nvPr>
            <p:ph type="body" sz="half" idx="2"/>
          </p:nvPr>
        </p:nvSpPr>
        <p:spPr/>
        <p:txBody>
          <a:bodyPr>
            <a:noAutofit/>
          </a:bodyPr>
          <a:lstStyle/>
          <a:p>
            <a:r>
              <a:rPr lang="en-GB" sz="2000" b="1" dirty="0" smtClean="0">
                <a:latin typeface="Papyrus" pitchFamily="66" charset="0"/>
              </a:rPr>
              <a:t>Creating a </a:t>
            </a:r>
            <a:r>
              <a:rPr lang="en-GB" sz="2000" b="1" dirty="0" err="1" smtClean="0">
                <a:latin typeface="Papyrus" pitchFamily="66" charset="0"/>
              </a:rPr>
              <a:t>Bhaltos</a:t>
            </a:r>
            <a:r>
              <a:rPr lang="en-GB" sz="2000" b="1" dirty="0" smtClean="0">
                <a:latin typeface="Papyrus" pitchFamily="66" charset="0"/>
              </a:rPr>
              <a:t> Tweed was difficult – selecting  colours and a pattern which would portray the landscape and seascape of this community.  With Lynne’s help, colours were selected from a textile palette and the design team at </a:t>
            </a:r>
            <a:r>
              <a:rPr lang="en-GB" sz="2000" b="1" dirty="0" err="1" smtClean="0">
                <a:latin typeface="Papyrus" pitchFamily="66" charset="0"/>
              </a:rPr>
              <a:t>Shawbost</a:t>
            </a:r>
            <a:r>
              <a:rPr lang="en-GB" sz="2000" b="1" dirty="0" smtClean="0">
                <a:latin typeface="Papyrus" pitchFamily="66" charset="0"/>
              </a:rPr>
              <a:t> Mill  were tasked with weaving them together.  Out of a wealth of possibilities, this was the final choice.</a:t>
            </a:r>
            <a:endParaRPr lang="en-GB" sz="2000" b="1" dirty="0">
              <a:latin typeface="Papyrus" pitchFamily="66" charset="0"/>
            </a:endParaRPr>
          </a:p>
        </p:txBody>
      </p:sp>
    </p:spTree>
    <p:extLst>
      <p:ext uri="{BB962C8B-B14F-4D97-AF65-F5344CB8AC3E}">
        <p14:creationId xmlns:p14="http://schemas.microsoft.com/office/powerpoint/2010/main" val="764108378"/>
      </p:ext>
    </p:extLst>
  </p:cSld>
  <p:clrMapOvr>
    <a:masterClrMapping/>
  </p:clrMapOvr>
  <mc:AlternateContent xmlns:mc="http://schemas.openxmlformats.org/markup-compatibility/2006" xmlns:p14="http://schemas.microsoft.com/office/powerpoint/2010/main">
    <mc:Choice Requires="p14">
      <p:transition p14:dur="100" advClick="0" advTm="20000">
        <p:cut/>
      </p:transition>
    </mc:Choice>
    <mc:Fallback xmlns="">
      <p:transition advClick="0" advTm="20000">
        <p:cut/>
      </p:transition>
    </mc:Fallback>
  </mc:AlternateContent>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274638"/>
            <a:ext cx="8229600" cy="634082"/>
          </a:xfrm>
        </p:spPr>
        <p:txBody>
          <a:bodyPr>
            <a:noAutofit/>
          </a:bodyPr>
          <a:lstStyle/>
          <a:p>
            <a:r>
              <a:rPr lang="en-GB" sz="1800" b="1" dirty="0" smtClean="0">
                <a:latin typeface="Papyrus" pitchFamily="66" charset="0"/>
              </a:rPr>
              <a:t>HELPING HANDS FOR THE PREPARATIONS FOR THE CEILIDH</a:t>
            </a:r>
            <a:endParaRPr lang="en-GB" sz="1800" b="1" dirty="0">
              <a:latin typeface="Papyrus" pitchFamily="66" charset="0"/>
            </a:endParaRPr>
          </a:p>
        </p:txBody>
      </p:sp>
      <p:pic>
        <p:nvPicPr>
          <p:cNvPr id="2" name="Content Placeholder 1"/>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a:off x="539552" y="1844824"/>
            <a:ext cx="4038600" cy="3028950"/>
          </a:xfrm>
          <a:prstGeom prst="rect">
            <a:avLst/>
          </a:prstGeom>
          <a:ln>
            <a:noFill/>
          </a:ln>
          <a:effectLst>
            <a:softEdge rad="112500"/>
          </a:effectLst>
        </p:spPr>
      </p:pic>
      <p:sp>
        <p:nvSpPr>
          <p:cNvPr id="5" name="Content Placeholder 4"/>
          <p:cNvSpPr>
            <a:spLocks noGrp="1"/>
          </p:cNvSpPr>
          <p:nvPr>
            <p:ph sz="half" idx="2"/>
          </p:nvPr>
        </p:nvSpPr>
        <p:spPr>
          <a:xfrm>
            <a:off x="4648200" y="1844825"/>
            <a:ext cx="4038600" cy="3024336"/>
          </a:xfrm>
        </p:spPr>
        <p:txBody>
          <a:bodyPr>
            <a:normAutofit fontScale="92500" lnSpcReduction="10000"/>
          </a:bodyPr>
          <a:lstStyle/>
          <a:p>
            <a:pPr marL="0" indent="0">
              <a:buNone/>
            </a:pPr>
            <a:r>
              <a:rPr lang="en-GB" sz="1800" b="1" dirty="0" smtClean="0">
                <a:latin typeface="Papyrus" pitchFamily="66" charset="0"/>
              </a:rPr>
              <a:t>We decided to try to create a </a:t>
            </a:r>
            <a:r>
              <a:rPr lang="en-GB" sz="1800" b="1" dirty="0" err="1">
                <a:latin typeface="Papyrus" pitchFamily="66" charset="0"/>
              </a:rPr>
              <a:t>T</a:t>
            </a:r>
            <a:r>
              <a:rPr lang="en-GB" sz="1800" b="1" dirty="0" err="1" smtClean="0">
                <a:latin typeface="Papyrus" pitchFamily="66" charset="0"/>
              </a:rPr>
              <a:t>aigh</a:t>
            </a:r>
            <a:r>
              <a:rPr lang="en-GB" sz="1800" b="1" dirty="0" smtClean="0">
                <a:latin typeface="Papyrus" pitchFamily="66" charset="0"/>
              </a:rPr>
              <a:t> Ceilidh in the community hall – painting a backdrop of stone walls and finding as many bits and pieces which fitted into the theme from the local community.</a:t>
            </a:r>
          </a:p>
          <a:p>
            <a:pPr marL="0" indent="0">
              <a:buNone/>
            </a:pPr>
            <a:r>
              <a:rPr lang="en-GB" sz="1800" b="1" dirty="0" smtClean="0">
                <a:latin typeface="Papyrus" pitchFamily="66" charset="0"/>
              </a:rPr>
              <a:t>There were enough volunteers of all ages who gave up a Saturday to paint the backdrops and to make stage props for the ceilidh.</a:t>
            </a:r>
          </a:p>
          <a:p>
            <a:pPr marL="0" indent="0">
              <a:buNone/>
            </a:pPr>
            <a:r>
              <a:rPr lang="en-GB" sz="1800" b="1" dirty="0" smtClean="0">
                <a:latin typeface="Papyrus" pitchFamily="66" charset="0"/>
              </a:rPr>
              <a:t>William helped us as part of his service in the community  certificate for his Duke of Edinburgh award.</a:t>
            </a:r>
            <a:endParaRPr lang="en-GB" sz="1800" b="1" dirty="0">
              <a:latin typeface="Papyrus" pitchFamily="66" charset="0"/>
            </a:endParaRPr>
          </a:p>
        </p:txBody>
      </p:sp>
    </p:spTree>
    <p:extLst>
      <p:ext uri="{BB962C8B-B14F-4D97-AF65-F5344CB8AC3E}">
        <p14:creationId xmlns:p14="http://schemas.microsoft.com/office/powerpoint/2010/main" val="1552359321"/>
      </p:ext>
    </p:extLst>
  </p:cSld>
  <p:clrMapOvr>
    <a:masterClrMapping/>
  </p:clrMapOvr>
  <mc:AlternateContent xmlns:mc="http://schemas.openxmlformats.org/markup-compatibility/2006" xmlns:p14="http://schemas.microsoft.com/office/powerpoint/2010/main">
    <mc:Choice Requires="p14">
      <p:transition p14:dur="100" advClick="0" advTm="20000">
        <p:cut/>
      </p:transition>
    </mc:Choice>
    <mc:Fallback xmlns="">
      <p:transition advClick="0" advTm="20000">
        <p:cut/>
      </p:transition>
    </mc:Fallback>
  </mc:AlternateContent>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GB" sz="2800" b="1" dirty="0" smtClean="0">
                <a:latin typeface="Papyrus" pitchFamily="66" charset="0"/>
              </a:rPr>
              <a:t>Painting the backdrops – members of the community donated paint, brushes, rollers and trays.</a:t>
            </a:r>
            <a:endParaRPr lang="en-GB" sz="2800" b="1" dirty="0">
              <a:latin typeface="Papyrus" pitchFamily="66" charset="0"/>
            </a:endParaRPr>
          </a:p>
        </p:txBody>
      </p:sp>
      <p:pic>
        <p:nvPicPr>
          <p:cNvPr id="8" name="Content Placeholder 7"/>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a:off x="467544" y="3140968"/>
            <a:ext cx="4038600" cy="3028950"/>
          </a:xfrm>
          <a:prstGeom prst="rect">
            <a:avLst/>
          </a:prstGeom>
          <a:ln>
            <a:noFill/>
          </a:ln>
          <a:effectLst>
            <a:softEdge rad="112500"/>
          </a:effectLst>
        </p:spPr>
      </p:pic>
      <p:pic>
        <p:nvPicPr>
          <p:cNvPr id="9" name="Content Placeholder 8"/>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a:off x="4499992" y="1556792"/>
            <a:ext cx="4038600" cy="3028950"/>
          </a:xfrm>
          <a:prstGeom prst="rect">
            <a:avLst/>
          </a:prstGeom>
          <a:ln>
            <a:noFill/>
          </a:ln>
          <a:effectLst>
            <a:softEdge rad="112500"/>
          </a:effectLst>
        </p:spPr>
      </p:pic>
    </p:spTree>
    <p:extLst>
      <p:ext uri="{BB962C8B-B14F-4D97-AF65-F5344CB8AC3E}">
        <p14:creationId xmlns:p14="http://schemas.microsoft.com/office/powerpoint/2010/main" val="3157584492"/>
      </p:ext>
    </p:extLst>
  </p:cSld>
  <p:clrMapOvr>
    <a:masterClrMapping/>
  </p:clrMapOvr>
  <mc:AlternateContent xmlns:mc="http://schemas.openxmlformats.org/markup-compatibility/2006" xmlns:p14="http://schemas.microsoft.com/office/powerpoint/2010/main">
    <mc:Choice Requires="p14">
      <p:transition p14:dur="100" advClick="0" advTm="12000">
        <p:cut/>
      </p:transition>
    </mc:Choice>
    <mc:Fallback xmlns="">
      <p:transition advClick="0" advTm="12000">
        <p:cut/>
      </p:transition>
    </mc:Fallback>
  </mc:AlternateContent>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498178"/>
          </a:xfrm>
        </p:spPr>
        <p:txBody>
          <a:bodyPr>
            <a:normAutofit fontScale="90000"/>
          </a:bodyPr>
          <a:lstStyle/>
          <a:p>
            <a:pPr algn="l"/>
            <a:r>
              <a:rPr lang="en-GB" sz="2000" b="1" dirty="0" smtClean="0">
                <a:latin typeface="Papyrus" pitchFamily="66" charset="0"/>
              </a:rPr>
              <a:t>We decided that it would be good to transform the hall into a </a:t>
            </a:r>
            <a:r>
              <a:rPr lang="en-GB" sz="2000" b="1" dirty="0" err="1" smtClean="0">
                <a:latin typeface="Papyrus" pitchFamily="66" charset="0"/>
              </a:rPr>
              <a:t>taigh</a:t>
            </a:r>
            <a:r>
              <a:rPr lang="en-GB" sz="2000" b="1" dirty="0" smtClean="0">
                <a:latin typeface="Papyrus" pitchFamily="66" charset="0"/>
              </a:rPr>
              <a:t> ceilidh – with stone walls, fireplace and as many bits of old furniture as we could find in the community.  Many thanks to everybody who donated the precious China tea sets for our evening supper.  Thanks also to the men who transported the furniture to the hall and set it all up.</a:t>
            </a:r>
            <a:endParaRPr lang="en-GB" sz="2000" b="1" dirty="0">
              <a:latin typeface="Papyrus" pitchFamily="66" charset="0"/>
            </a:endParaRPr>
          </a:p>
        </p:txBody>
      </p:sp>
      <p:pic>
        <p:nvPicPr>
          <p:cNvPr id="5" name="Content Placeholder 4"/>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a:off x="395536" y="1844824"/>
            <a:ext cx="4038600" cy="3028950"/>
          </a:xfrm>
          <a:prstGeom prst="rect">
            <a:avLst/>
          </a:prstGeom>
          <a:ln>
            <a:noFill/>
          </a:ln>
          <a:effectLst>
            <a:softEdge rad="112500"/>
          </a:effectLst>
        </p:spPr>
      </p:pic>
      <p:pic>
        <p:nvPicPr>
          <p:cNvPr id="12" name="Content Placeholder 11"/>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a:off x="4644008" y="3140968"/>
            <a:ext cx="4038600" cy="3028950"/>
          </a:xfrm>
          <a:prstGeom prst="rect">
            <a:avLst/>
          </a:prstGeom>
          <a:ln>
            <a:noFill/>
          </a:ln>
          <a:effectLst>
            <a:softEdge rad="112500"/>
          </a:effectLst>
        </p:spPr>
      </p:pic>
    </p:spTree>
    <p:extLst>
      <p:ext uri="{BB962C8B-B14F-4D97-AF65-F5344CB8AC3E}">
        <p14:creationId xmlns:p14="http://schemas.microsoft.com/office/powerpoint/2010/main" val="4057169741"/>
      </p:ext>
    </p:extLst>
  </p:cSld>
  <p:clrMapOvr>
    <a:masterClrMapping/>
  </p:clrMapOvr>
  <mc:AlternateContent xmlns:mc="http://schemas.openxmlformats.org/markup-compatibility/2006" xmlns:p14="http://schemas.microsoft.com/office/powerpoint/2010/main">
    <mc:Choice Requires="p14">
      <p:transition p14:dur="100" advClick="0" advTm="15000">
        <p:cut/>
      </p:transition>
    </mc:Choice>
    <mc:Fallback xmlns="">
      <p:transition advClick="0" advTm="15000">
        <p:cut/>
      </p:transition>
    </mc:Fallback>
  </mc:AlternateContent>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sz="1800" b="1" dirty="0" smtClean="0">
                <a:latin typeface="Papyrus" pitchFamily="66" charset="0"/>
              </a:rPr>
              <a:t>COMMUNITY  HELP  TO  TRANSFORM  THE  HALL  INTO SOMETHING  MORE  INFORMAL</a:t>
            </a:r>
            <a:br>
              <a:rPr lang="en-GB" sz="1800" b="1" dirty="0" smtClean="0">
                <a:latin typeface="Papyrus" pitchFamily="66" charset="0"/>
              </a:rPr>
            </a:br>
            <a:r>
              <a:rPr lang="en-GB" sz="1800" b="1" dirty="0">
                <a:latin typeface="Papyrus" pitchFamily="66" charset="0"/>
              </a:rPr>
              <a:t/>
            </a:r>
            <a:br>
              <a:rPr lang="en-GB" sz="1800" b="1" dirty="0">
                <a:latin typeface="Papyrus" pitchFamily="66" charset="0"/>
              </a:rPr>
            </a:br>
            <a:endParaRPr lang="en-GB" sz="1800" b="1" dirty="0">
              <a:latin typeface="Papyrus" pitchFamily="66" charset="0"/>
            </a:endParaRPr>
          </a:p>
        </p:txBody>
      </p:sp>
      <p:sp>
        <p:nvSpPr>
          <p:cNvPr id="3" name="Text Placeholder 2"/>
          <p:cNvSpPr>
            <a:spLocks noGrp="1"/>
          </p:cNvSpPr>
          <p:nvPr>
            <p:ph type="body" idx="1"/>
          </p:nvPr>
        </p:nvSpPr>
        <p:spPr>
          <a:xfrm>
            <a:off x="457200" y="1535113"/>
            <a:ext cx="4040188" cy="309711"/>
          </a:xfrm>
        </p:spPr>
        <p:txBody>
          <a:bodyPr>
            <a:noAutofit/>
          </a:bodyPr>
          <a:lstStyle/>
          <a:p>
            <a:r>
              <a:rPr lang="en-GB" sz="2000" dirty="0" smtClean="0">
                <a:latin typeface="Papyrus" pitchFamily="66" charset="0"/>
              </a:rPr>
              <a:t>The bar area.</a:t>
            </a:r>
            <a:endParaRPr lang="en-GB" sz="2000" dirty="0">
              <a:latin typeface="Papyrus" pitchFamily="66" charset="0"/>
            </a:endParaRPr>
          </a:p>
        </p:txBody>
      </p:sp>
      <p:sp>
        <p:nvSpPr>
          <p:cNvPr id="5" name="Text Placeholder 4"/>
          <p:cNvSpPr>
            <a:spLocks noGrp="1"/>
          </p:cNvSpPr>
          <p:nvPr>
            <p:ph type="body" sz="quarter" idx="3"/>
          </p:nvPr>
        </p:nvSpPr>
        <p:spPr>
          <a:xfrm>
            <a:off x="4645025" y="1124745"/>
            <a:ext cx="4041775" cy="720080"/>
          </a:xfrm>
        </p:spPr>
        <p:txBody>
          <a:bodyPr>
            <a:noAutofit/>
          </a:bodyPr>
          <a:lstStyle/>
          <a:p>
            <a:endParaRPr lang="en-GB" sz="2000" dirty="0" smtClean="0">
              <a:latin typeface="Papyrus" pitchFamily="66" charset="0"/>
            </a:endParaRPr>
          </a:p>
          <a:p>
            <a:endParaRPr lang="en-GB" sz="2000" dirty="0">
              <a:latin typeface="Papyrus" pitchFamily="66" charset="0"/>
            </a:endParaRPr>
          </a:p>
          <a:p>
            <a:r>
              <a:rPr lang="en-GB" sz="2000" dirty="0" smtClean="0">
                <a:latin typeface="Papyrus" pitchFamily="66" charset="0"/>
              </a:rPr>
              <a:t>Putting the backdrops on to the walls</a:t>
            </a:r>
            <a:endParaRPr lang="en-GB" sz="2000" dirty="0">
              <a:latin typeface="Papyrus" pitchFamily="66" charset="0"/>
            </a:endParaRPr>
          </a:p>
        </p:txBody>
      </p:sp>
      <p:pic>
        <p:nvPicPr>
          <p:cNvPr id="4" name="Content Placeholder 3"/>
          <p:cNvPicPr>
            <a:picLocks noGrp="1" noChangeAspect="1"/>
          </p:cNvPicPr>
          <p:nvPr>
            <p:ph sz="half" idx="2"/>
          </p:nvPr>
        </p:nvPicPr>
        <p:blipFill>
          <a:blip r:embed="rId2" cstate="print">
            <a:extLst>
              <a:ext uri="{28A0092B-C50C-407E-A947-70E740481C1C}">
                <a14:useLocalDpi xmlns:a14="http://schemas.microsoft.com/office/drawing/2010/main" val="0"/>
              </a:ext>
            </a:extLst>
          </a:blip>
          <a:stretch>
            <a:fillRect/>
          </a:stretch>
        </p:blipFill>
        <p:spPr>
          <a:xfrm>
            <a:off x="395536" y="1844824"/>
            <a:ext cx="4040188" cy="2693458"/>
          </a:xfrm>
          <a:prstGeom prst="rect">
            <a:avLst/>
          </a:prstGeom>
          <a:ln>
            <a:noFill/>
          </a:ln>
          <a:effectLst>
            <a:softEdge rad="112500"/>
          </a:effectLst>
        </p:spPr>
      </p:pic>
      <p:pic>
        <p:nvPicPr>
          <p:cNvPr id="10" name="Content Placeholder 9"/>
          <p:cNvPicPr>
            <a:picLocks noGrp="1" noChangeAspect="1"/>
          </p:cNvPicPr>
          <p:nvPr>
            <p:ph sz="quarter" idx="4"/>
          </p:nvPr>
        </p:nvPicPr>
        <p:blipFill>
          <a:blip r:embed="rId3" cstate="print">
            <a:extLst>
              <a:ext uri="{28A0092B-C50C-407E-A947-70E740481C1C}">
                <a14:useLocalDpi xmlns:a14="http://schemas.microsoft.com/office/drawing/2010/main" val="0"/>
              </a:ext>
            </a:extLst>
          </a:blip>
          <a:stretch>
            <a:fillRect/>
          </a:stretch>
        </p:blipFill>
        <p:spPr>
          <a:xfrm>
            <a:off x="4644008" y="3429000"/>
            <a:ext cx="4041775" cy="2694516"/>
          </a:xfrm>
          <a:prstGeom prst="rect">
            <a:avLst/>
          </a:prstGeom>
          <a:ln>
            <a:noFill/>
          </a:ln>
          <a:effectLst>
            <a:softEdge rad="112500"/>
          </a:effectLst>
        </p:spPr>
      </p:pic>
    </p:spTree>
    <p:extLst>
      <p:ext uri="{BB962C8B-B14F-4D97-AF65-F5344CB8AC3E}">
        <p14:creationId xmlns:p14="http://schemas.microsoft.com/office/powerpoint/2010/main" val="1259101591"/>
      </p:ext>
    </p:extLst>
  </p:cSld>
  <p:clrMapOvr>
    <a:masterClrMapping/>
  </p:clrMapOvr>
  <mc:AlternateContent xmlns:mc="http://schemas.openxmlformats.org/markup-compatibility/2006" xmlns:p14="http://schemas.microsoft.com/office/powerpoint/2010/main">
    <mc:Choice Requires="p14">
      <p:transition p14:dur="100" advClick="0" advTm="12000">
        <p:cut/>
      </p:transition>
    </mc:Choice>
    <mc:Fallback xmlns="">
      <p:transition advClick="0" advTm="12000">
        <p:cut/>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06090"/>
          </a:xfrm>
        </p:spPr>
        <p:txBody>
          <a:bodyPr>
            <a:normAutofit/>
          </a:bodyPr>
          <a:lstStyle/>
          <a:p>
            <a:r>
              <a:rPr lang="en-GB" sz="2800" b="1" dirty="0" smtClean="0">
                <a:latin typeface="Papyrus" pitchFamily="66" charset="0"/>
              </a:rPr>
              <a:t>THE PROJECT</a:t>
            </a:r>
            <a:endParaRPr lang="en-GB" sz="2800" b="1" dirty="0">
              <a:latin typeface="Papyrus" pitchFamily="66" charset="0"/>
            </a:endParaRPr>
          </a:p>
        </p:txBody>
      </p:sp>
      <p:sp>
        <p:nvSpPr>
          <p:cNvPr id="3" name="Content Placeholder 2"/>
          <p:cNvSpPr>
            <a:spLocks noGrp="1"/>
          </p:cNvSpPr>
          <p:nvPr>
            <p:ph idx="1"/>
          </p:nvPr>
        </p:nvSpPr>
        <p:spPr>
          <a:xfrm>
            <a:off x="457200" y="980728"/>
            <a:ext cx="8229600" cy="5145435"/>
          </a:xfrm>
        </p:spPr>
        <p:style>
          <a:lnRef idx="1">
            <a:schemeClr val="accent1"/>
          </a:lnRef>
          <a:fillRef idx="2">
            <a:schemeClr val="accent1"/>
          </a:fillRef>
          <a:effectRef idx="1">
            <a:schemeClr val="accent1"/>
          </a:effectRef>
          <a:fontRef idx="minor">
            <a:schemeClr val="dk1"/>
          </a:fontRef>
        </p:style>
        <p:txBody>
          <a:bodyPr>
            <a:normAutofit/>
          </a:bodyPr>
          <a:lstStyle/>
          <a:p>
            <a:pPr marL="0" indent="0">
              <a:buNone/>
            </a:pPr>
            <a:r>
              <a:rPr lang="en-GB" sz="2000" b="1" dirty="0" smtClean="0">
                <a:latin typeface="Papyrus" pitchFamily="66" charset="0"/>
              </a:rPr>
              <a:t>It was agreed at a public meeting of the </a:t>
            </a:r>
            <a:r>
              <a:rPr lang="en-GB" sz="2000" b="1" dirty="0" err="1" smtClean="0">
                <a:latin typeface="Papyrus" pitchFamily="66" charset="0"/>
              </a:rPr>
              <a:t>Bhaltos</a:t>
            </a:r>
            <a:r>
              <a:rPr lang="en-GB" sz="2000" b="1" dirty="0" smtClean="0">
                <a:latin typeface="Papyrus" pitchFamily="66" charset="0"/>
              </a:rPr>
              <a:t> Community Trust that a </a:t>
            </a:r>
          </a:p>
          <a:p>
            <a:pPr marL="0" indent="0">
              <a:buNone/>
            </a:pPr>
            <a:r>
              <a:rPr lang="en-GB" sz="2000" b="1" dirty="0" smtClean="0">
                <a:latin typeface="Papyrus" pitchFamily="66" charset="0"/>
              </a:rPr>
              <a:t>suitable commemorative landmark work of public art be commissioned to mark the following:</a:t>
            </a:r>
          </a:p>
          <a:p>
            <a:endParaRPr lang="en-GB" sz="2000" dirty="0" smtClean="0">
              <a:latin typeface="Papyrus" pitchFamily="66" charset="0"/>
            </a:endParaRPr>
          </a:p>
          <a:p>
            <a:r>
              <a:rPr lang="en-GB" sz="2000" i="1" dirty="0" smtClean="0">
                <a:latin typeface="Papyrus" pitchFamily="66" charset="0"/>
              </a:rPr>
              <a:t>To remember the 19</a:t>
            </a:r>
            <a:r>
              <a:rPr lang="en-GB" sz="2000" i="1" baseline="30000" dirty="0" smtClean="0">
                <a:latin typeface="Papyrus" pitchFamily="66" charset="0"/>
              </a:rPr>
              <a:t>th</a:t>
            </a:r>
            <a:r>
              <a:rPr lang="en-GB" sz="2000" i="1" dirty="0" smtClean="0">
                <a:latin typeface="Papyrus" pitchFamily="66" charset="0"/>
              </a:rPr>
              <a:t> century Lewis Land Clearances</a:t>
            </a:r>
          </a:p>
          <a:p>
            <a:pPr marL="0" indent="0">
              <a:buNone/>
            </a:pPr>
            <a:endParaRPr lang="en-GB" sz="2000" i="1" dirty="0" smtClean="0">
              <a:latin typeface="Papyrus" pitchFamily="66" charset="0"/>
            </a:endParaRPr>
          </a:p>
          <a:p>
            <a:r>
              <a:rPr lang="en-GB" sz="2000" i="1" dirty="0" smtClean="0">
                <a:latin typeface="Papyrus" pitchFamily="66" charset="0"/>
              </a:rPr>
              <a:t>To commemorate the 20</a:t>
            </a:r>
            <a:r>
              <a:rPr lang="en-GB" sz="2000" i="1" baseline="30000" dirty="0" smtClean="0">
                <a:latin typeface="Papyrus" pitchFamily="66" charset="0"/>
              </a:rPr>
              <a:t>th</a:t>
            </a:r>
            <a:r>
              <a:rPr lang="en-GB" sz="2000" i="1" dirty="0" smtClean="0">
                <a:latin typeface="Papyrus" pitchFamily="66" charset="0"/>
              </a:rPr>
              <a:t> century land raids by the Reef Raiders</a:t>
            </a:r>
          </a:p>
          <a:p>
            <a:pPr marL="0" indent="0">
              <a:buNone/>
            </a:pPr>
            <a:endParaRPr lang="en-GB" sz="2000" i="1" dirty="0" smtClean="0">
              <a:latin typeface="Papyrus" pitchFamily="66" charset="0"/>
            </a:endParaRPr>
          </a:p>
          <a:p>
            <a:r>
              <a:rPr lang="en-GB" sz="2000" i="1" dirty="0" smtClean="0">
                <a:latin typeface="Papyrus" pitchFamily="66" charset="0"/>
              </a:rPr>
              <a:t>To celebrate the Scottish Land Reforms and the creation of the </a:t>
            </a:r>
            <a:r>
              <a:rPr lang="en-GB" sz="2000" i="1" dirty="0" err="1" smtClean="0">
                <a:latin typeface="Papyrus" pitchFamily="66" charset="0"/>
              </a:rPr>
              <a:t>Bhaltos</a:t>
            </a:r>
            <a:r>
              <a:rPr lang="en-GB" sz="2000" i="1" dirty="0" smtClean="0">
                <a:latin typeface="Papyrus" pitchFamily="66" charset="0"/>
              </a:rPr>
              <a:t> Community Trust</a:t>
            </a:r>
          </a:p>
          <a:p>
            <a:endParaRPr lang="en-GB" sz="2000" i="1" dirty="0" smtClean="0">
              <a:latin typeface="Papyrus" pitchFamily="66" charset="0"/>
            </a:endParaRPr>
          </a:p>
          <a:p>
            <a:pPr marL="0" indent="0">
              <a:buNone/>
            </a:pPr>
            <a:r>
              <a:rPr lang="en-GB" sz="2000" b="1" dirty="0" smtClean="0">
                <a:latin typeface="Papyrus" pitchFamily="66" charset="0"/>
              </a:rPr>
              <a:t>The commissioned design was to be constructed on an elevated, panoramic site in the village of Reef, with views over the surrounding land, sea and islands.</a:t>
            </a:r>
            <a:endParaRPr lang="en-GB" sz="2000" b="1" dirty="0">
              <a:latin typeface="Papyrus" pitchFamily="66" charset="0"/>
            </a:endParaRPr>
          </a:p>
        </p:txBody>
      </p:sp>
    </p:spTree>
    <p:extLst>
      <p:ext uri="{BB962C8B-B14F-4D97-AF65-F5344CB8AC3E}">
        <p14:creationId xmlns:p14="http://schemas.microsoft.com/office/powerpoint/2010/main" val="2030435480"/>
      </p:ext>
    </p:extLst>
  </p:cSld>
  <p:clrMapOvr>
    <a:masterClrMapping/>
  </p:clrMapOvr>
  <mc:AlternateContent xmlns:mc="http://schemas.openxmlformats.org/markup-compatibility/2006" xmlns:p14="http://schemas.microsoft.com/office/powerpoint/2010/main">
    <mc:Choice Requires="p14">
      <p:transition p14:dur="100" advClick="0" advTm="18000">
        <p:cut/>
      </p:transition>
    </mc:Choice>
    <mc:Fallback xmlns="">
      <p:transition advClick="0" advTm="18000">
        <p:cut/>
      </p:transition>
    </mc:Fallback>
  </mc:AlternateContent>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274638"/>
            <a:ext cx="8229600" cy="850106"/>
          </a:xfrm>
        </p:spPr>
        <p:txBody>
          <a:bodyPr>
            <a:normAutofit/>
          </a:bodyPr>
          <a:lstStyle/>
          <a:p>
            <a:r>
              <a:rPr lang="en-GB" sz="2200" b="1" dirty="0" smtClean="0">
                <a:latin typeface="Papyrus" pitchFamily="66" charset="0"/>
              </a:rPr>
              <a:t>Thursday afternoon – full steam ahead</a:t>
            </a:r>
            <a:r>
              <a:rPr lang="en-GB" dirty="0" smtClean="0">
                <a:latin typeface="Papyrus" pitchFamily="66" charset="0"/>
              </a:rPr>
              <a:t>………</a:t>
            </a:r>
            <a:endParaRPr lang="en-GB" dirty="0">
              <a:latin typeface="Papyrus" pitchFamily="66" charset="0"/>
            </a:endParaRPr>
          </a:p>
        </p:txBody>
      </p:sp>
      <p:pic>
        <p:nvPicPr>
          <p:cNvPr id="8" name="Content Placeholder 7"/>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a:off x="611560" y="1556792"/>
            <a:ext cx="3744416" cy="2304256"/>
          </a:xfrm>
          <a:prstGeom prst="rect">
            <a:avLst/>
          </a:prstGeom>
          <a:ln>
            <a:noFill/>
          </a:ln>
          <a:effectLst>
            <a:softEdge rad="112500"/>
          </a:effectLst>
        </p:spPr>
      </p:pic>
      <p:pic>
        <p:nvPicPr>
          <p:cNvPr id="12" name="Picture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11560" y="4005064"/>
            <a:ext cx="3744416" cy="2471936"/>
          </a:xfrm>
          <a:prstGeom prst="rect">
            <a:avLst/>
          </a:prstGeom>
          <a:ln>
            <a:noFill/>
          </a:ln>
          <a:effectLst>
            <a:softEdge rad="112500"/>
          </a:effectLst>
        </p:spPr>
      </p:pic>
      <p:pic>
        <p:nvPicPr>
          <p:cNvPr id="14" name="Picture 1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148064" y="4221088"/>
            <a:ext cx="3600400" cy="2160240"/>
          </a:xfrm>
          <a:prstGeom prst="rect">
            <a:avLst/>
          </a:prstGeom>
          <a:ln>
            <a:noFill/>
          </a:ln>
          <a:effectLst>
            <a:softEdge rad="112500"/>
          </a:effectLst>
        </p:spPr>
      </p:pic>
      <p:sp>
        <p:nvSpPr>
          <p:cNvPr id="2" name="Content Placeholder 1"/>
          <p:cNvSpPr>
            <a:spLocks noGrp="1"/>
          </p:cNvSpPr>
          <p:nvPr>
            <p:ph sz="half" idx="2"/>
          </p:nvPr>
        </p:nvSpPr>
        <p:spPr/>
        <p:txBody>
          <a:bodyPr>
            <a:normAutofit/>
          </a:bodyPr>
          <a:lstStyle/>
          <a:p>
            <a:pPr marL="0" indent="0">
              <a:buNone/>
            </a:pPr>
            <a:r>
              <a:rPr lang="en-GB" sz="2400" b="1" dirty="0" smtClean="0">
                <a:latin typeface="Papyrus" pitchFamily="66" charset="0"/>
              </a:rPr>
              <a:t>From the folks of the </a:t>
            </a:r>
            <a:r>
              <a:rPr lang="en-GB" sz="2400" b="1" dirty="0" err="1" smtClean="0">
                <a:latin typeface="Papyrus" pitchFamily="66" charset="0"/>
              </a:rPr>
              <a:t>Bhaltos</a:t>
            </a:r>
            <a:r>
              <a:rPr lang="en-GB" sz="2400" b="1" dirty="0" smtClean="0">
                <a:latin typeface="Papyrus" pitchFamily="66" charset="0"/>
              </a:rPr>
              <a:t> Community, we were able to find enough old bits and pieces to create a traditional </a:t>
            </a:r>
            <a:r>
              <a:rPr lang="en-GB" sz="2400" b="1" dirty="0" err="1" smtClean="0">
                <a:latin typeface="Papyrus" pitchFamily="66" charset="0"/>
              </a:rPr>
              <a:t>Taigh</a:t>
            </a:r>
            <a:r>
              <a:rPr lang="en-GB" sz="2400" b="1" dirty="0" smtClean="0">
                <a:latin typeface="Papyrus" pitchFamily="66" charset="0"/>
              </a:rPr>
              <a:t> </a:t>
            </a:r>
            <a:r>
              <a:rPr lang="en-GB" sz="2400" b="1" dirty="0" err="1" smtClean="0">
                <a:latin typeface="Papyrus" pitchFamily="66" charset="0"/>
              </a:rPr>
              <a:t>Ceildih</a:t>
            </a:r>
            <a:r>
              <a:rPr lang="en-GB" sz="2400" b="1" dirty="0" smtClean="0">
                <a:latin typeface="Papyrus" pitchFamily="66" charset="0"/>
              </a:rPr>
              <a:t> atmosphere.</a:t>
            </a:r>
            <a:endParaRPr lang="en-GB" sz="2400" b="1" dirty="0">
              <a:latin typeface="Papyrus" pitchFamily="66" charset="0"/>
            </a:endParaRPr>
          </a:p>
        </p:txBody>
      </p:sp>
    </p:spTree>
    <p:extLst>
      <p:ext uri="{BB962C8B-B14F-4D97-AF65-F5344CB8AC3E}">
        <p14:creationId xmlns:p14="http://schemas.microsoft.com/office/powerpoint/2010/main" val="3733825846"/>
      </p:ext>
    </p:extLst>
  </p:cSld>
  <p:clrMapOvr>
    <a:masterClrMapping/>
  </p:clrMapOvr>
  <mc:AlternateContent xmlns:mc="http://schemas.openxmlformats.org/markup-compatibility/2006" xmlns:p14="http://schemas.microsoft.com/office/powerpoint/2010/main">
    <mc:Choice Requires="p14">
      <p:transition p14:dur="100" advClick="0" advTm="12000">
        <p:cut/>
      </p:transition>
    </mc:Choice>
    <mc:Fallback xmlns="">
      <p:transition advClick="0" advTm="12000">
        <p:cut/>
      </p:transition>
    </mc:Fallback>
  </mc:AlternateContent>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GB" sz="3200" b="1" dirty="0" smtClean="0">
                <a:latin typeface="Papyrus" pitchFamily="66" charset="0"/>
              </a:rPr>
              <a:t>Artistic endeavours!</a:t>
            </a:r>
            <a:endParaRPr lang="en-GB" sz="3200" b="1" dirty="0">
              <a:latin typeface="Papyrus" pitchFamily="66" charset="0"/>
            </a:endParaRPr>
          </a:p>
        </p:txBody>
      </p:sp>
      <p:pic>
        <p:nvPicPr>
          <p:cNvPr id="8" name="Content Placeholder 7"/>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a:off x="611560" y="1340768"/>
            <a:ext cx="4608512" cy="3240360"/>
          </a:xfrm>
          <a:prstGeom prst="rect">
            <a:avLst/>
          </a:prstGeom>
          <a:ln>
            <a:noFill/>
          </a:ln>
          <a:effectLst>
            <a:softEdge rad="112500"/>
          </a:effectLst>
        </p:spPr>
      </p:pic>
      <p:pic>
        <p:nvPicPr>
          <p:cNvPr id="11" name="Content Placeholder 10"/>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a:off x="3923928" y="2996952"/>
            <a:ext cx="4536504" cy="3312368"/>
          </a:xfrm>
          <a:prstGeom prst="rect">
            <a:avLst/>
          </a:prstGeom>
          <a:ln>
            <a:noFill/>
          </a:ln>
          <a:effectLst>
            <a:softEdge rad="112500"/>
          </a:effectLst>
        </p:spPr>
      </p:pic>
    </p:spTree>
    <p:extLst>
      <p:ext uri="{BB962C8B-B14F-4D97-AF65-F5344CB8AC3E}">
        <p14:creationId xmlns:p14="http://schemas.microsoft.com/office/powerpoint/2010/main" val="4028755556"/>
      </p:ext>
    </p:extLst>
  </p:cSld>
  <p:clrMapOvr>
    <a:masterClrMapping/>
  </p:clrMapOvr>
  <mc:AlternateContent xmlns:mc="http://schemas.openxmlformats.org/markup-compatibility/2006" xmlns:p14="http://schemas.microsoft.com/office/powerpoint/2010/main">
    <mc:Choice Requires="p14">
      <p:transition p14:dur="100" advClick="0" advTm="10000">
        <p:cut/>
      </p:transition>
    </mc:Choice>
    <mc:Fallback xmlns="">
      <p:transition advClick="0" advTm="10000">
        <p:cut/>
      </p:transition>
    </mc:Fallback>
  </mc:AlternateContent>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2000" b="1" dirty="0" smtClean="0">
                <a:latin typeface="Papyrus" pitchFamily="66" charset="0"/>
              </a:rPr>
              <a:t>More artistic endeavours – in the </a:t>
            </a:r>
            <a:r>
              <a:rPr lang="en-GB" sz="2000" b="1" dirty="0" err="1" smtClean="0">
                <a:latin typeface="Papyrus" pitchFamily="66" charset="0"/>
              </a:rPr>
              <a:t>taigh</a:t>
            </a:r>
            <a:r>
              <a:rPr lang="en-GB" sz="2000" b="1" dirty="0" smtClean="0">
                <a:latin typeface="Papyrus" pitchFamily="66" charset="0"/>
              </a:rPr>
              <a:t> ceilidh and in the tearoom with displays of island life, past and present.  The tearoom also had visitors on the Saturday afternoon to research island roots from the museum archives.</a:t>
            </a:r>
            <a:endParaRPr lang="en-GB" sz="2000" b="1" dirty="0">
              <a:latin typeface="Papyrus" pitchFamily="66" charset="0"/>
            </a:endParaRPr>
          </a:p>
        </p:txBody>
      </p:sp>
      <p:pic>
        <p:nvPicPr>
          <p:cNvPr id="9" name="Content Placeholder 8"/>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a:off x="457200" y="2420888"/>
            <a:ext cx="4038600" cy="3024336"/>
          </a:xfrm>
          <a:prstGeom prst="rect">
            <a:avLst/>
          </a:prstGeom>
          <a:ln>
            <a:noFill/>
          </a:ln>
          <a:effectLst>
            <a:softEdge rad="112500"/>
          </a:effectLst>
        </p:spPr>
      </p:pic>
      <p:pic>
        <p:nvPicPr>
          <p:cNvPr id="16" name="Content Placeholder 15"/>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a:off x="4648200" y="2348706"/>
            <a:ext cx="4038600" cy="3028950"/>
          </a:xfrm>
          <a:prstGeom prst="rect">
            <a:avLst/>
          </a:prstGeom>
          <a:ln>
            <a:noFill/>
          </a:ln>
          <a:effectLst>
            <a:softEdge rad="112500"/>
          </a:effectLst>
        </p:spPr>
      </p:pic>
    </p:spTree>
    <p:extLst>
      <p:ext uri="{BB962C8B-B14F-4D97-AF65-F5344CB8AC3E}">
        <p14:creationId xmlns:p14="http://schemas.microsoft.com/office/powerpoint/2010/main" val="3600813325"/>
      </p:ext>
    </p:extLst>
  </p:cSld>
  <p:clrMapOvr>
    <a:masterClrMapping/>
  </p:clrMapOvr>
  <mc:AlternateContent xmlns:mc="http://schemas.openxmlformats.org/markup-compatibility/2006" xmlns:p14="http://schemas.microsoft.com/office/powerpoint/2010/main">
    <mc:Choice Requires="p14">
      <p:transition p14:dur="100" advClick="0" advTm="10000">
        <p:cut/>
      </p:transition>
    </mc:Choice>
    <mc:Fallback xmlns="">
      <p:transition advClick="0" advTm="10000">
        <p:cut/>
      </p:transition>
    </mc:Fallback>
  </mc:AlternateContent>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548680"/>
            <a:ext cx="8229600" cy="1143000"/>
          </a:xfrm>
        </p:spPr>
        <p:txBody>
          <a:bodyPr>
            <a:normAutofit fontScale="90000"/>
          </a:bodyPr>
          <a:lstStyle/>
          <a:p>
            <a:r>
              <a:rPr lang="en-GB" sz="2000" b="1" dirty="0" smtClean="0">
                <a:latin typeface="Papyrus" pitchFamily="66" charset="0"/>
              </a:rPr>
              <a:t>The Tearoom was set up with a display which gave information about the work of the </a:t>
            </a:r>
            <a:r>
              <a:rPr lang="en-GB" sz="2000" b="1" dirty="0" err="1" smtClean="0">
                <a:latin typeface="Papyrus" pitchFamily="66" charset="0"/>
              </a:rPr>
              <a:t>Bhaltos</a:t>
            </a:r>
            <a:r>
              <a:rPr lang="en-GB" sz="2000" b="1" dirty="0" smtClean="0">
                <a:latin typeface="Papyrus" pitchFamily="66" charset="0"/>
              </a:rPr>
              <a:t> Community Trust , about the issues which led to the Land Clearances, the Land Raids and the subsequent land reforms.</a:t>
            </a:r>
            <a:br>
              <a:rPr lang="en-GB" sz="2000" b="1" dirty="0" smtClean="0">
                <a:latin typeface="Papyrus" pitchFamily="66" charset="0"/>
              </a:rPr>
            </a:br>
            <a:r>
              <a:rPr lang="en-GB" sz="2000" b="1" dirty="0" smtClean="0">
                <a:latin typeface="Papyrus" pitchFamily="66" charset="0"/>
              </a:rPr>
              <a:t>There were displays about the lives of our older folks and writing from the children from the school</a:t>
            </a:r>
            <a:r>
              <a:rPr lang="en-GB" sz="2000" dirty="0" smtClean="0">
                <a:latin typeface="Papyrus" pitchFamily="66" charset="0"/>
              </a:rPr>
              <a:t>.  </a:t>
            </a:r>
            <a:r>
              <a:rPr lang="en-GB" sz="2000" b="1" dirty="0" smtClean="0">
                <a:latin typeface="Papyrus" pitchFamily="66" charset="0"/>
              </a:rPr>
              <a:t>The archive boxes were also available.  These boxes contain photos and family trees from all the villages in </a:t>
            </a:r>
            <a:r>
              <a:rPr lang="en-GB" sz="2000" b="1" dirty="0" err="1" smtClean="0">
                <a:latin typeface="Papyrus" pitchFamily="66" charset="0"/>
              </a:rPr>
              <a:t>Uig</a:t>
            </a:r>
            <a:r>
              <a:rPr lang="en-GB" sz="2000" b="1" dirty="0" smtClean="0">
                <a:latin typeface="Papyrus" pitchFamily="66" charset="0"/>
              </a:rPr>
              <a:t>.</a:t>
            </a:r>
            <a:endParaRPr lang="en-GB" sz="2000" b="1" dirty="0">
              <a:latin typeface="Papyrus" pitchFamily="66" charset="0"/>
            </a:endParaRPr>
          </a:p>
        </p:txBody>
      </p:sp>
      <p:pic>
        <p:nvPicPr>
          <p:cNvPr id="13" name="Content Placeholder 12"/>
          <p:cNvPicPr>
            <a:picLocks noGrp="1" noChangeAspect="1"/>
          </p:cNvPicPr>
          <p:nvPr>
            <p:ph sz="half" idx="2"/>
          </p:nvPr>
        </p:nvPicPr>
        <p:blipFill>
          <a:blip r:embed="rId2" cstate="print">
            <a:extLst>
              <a:ext uri="{28A0092B-C50C-407E-A947-70E740481C1C}">
                <a14:useLocalDpi xmlns:a14="http://schemas.microsoft.com/office/drawing/2010/main" val="0"/>
              </a:ext>
            </a:extLst>
          </a:blip>
          <a:stretch>
            <a:fillRect/>
          </a:stretch>
        </p:blipFill>
        <p:spPr>
          <a:xfrm>
            <a:off x="4648200" y="2348706"/>
            <a:ext cx="4038600" cy="3028950"/>
          </a:xfrm>
          <a:prstGeom prst="rect">
            <a:avLst/>
          </a:prstGeom>
          <a:ln>
            <a:noFill/>
          </a:ln>
          <a:effectLst>
            <a:softEdge rad="112500"/>
          </a:effectLst>
        </p:spPr>
      </p:pic>
      <p:pic>
        <p:nvPicPr>
          <p:cNvPr id="15" name="Content Placeholder 14"/>
          <p:cNvPicPr>
            <a:picLocks noGrp="1" noChangeAspect="1"/>
          </p:cNvPicPr>
          <p:nvPr>
            <p:ph sz="half" idx="1"/>
          </p:nvPr>
        </p:nvPicPr>
        <p:blipFill>
          <a:blip r:embed="rId3" cstate="print">
            <a:extLst>
              <a:ext uri="{28A0092B-C50C-407E-A947-70E740481C1C}">
                <a14:useLocalDpi xmlns:a14="http://schemas.microsoft.com/office/drawing/2010/main" val="0"/>
              </a:ext>
            </a:extLst>
          </a:blip>
          <a:stretch>
            <a:fillRect/>
          </a:stretch>
        </p:blipFill>
        <p:spPr>
          <a:xfrm>
            <a:off x="457200" y="2348706"/>
            <a:ext cx="4038600" cy="3028950"/>
          </a:xfrm>
          <a:prstGeom prst="rect">
            <a:avLst/>
          </a:prstGeom>
          <a:ln>
            <a:noFill/>
          </a:ln>
          <a:effectLst>
            <a:softEdge rad="112500"/>
          </a:effectLst>
        </p:spPr>
      </p:pic>
    </p:spTree>
    <p:extLst>
      <p:ext uri="{BB962C8B-B14F-4D97-AF65-F5344CB8AC3E}">
        <p14:creationId xmlns:p14="http://schemas.microsoft.com/office/powerpoint/2010/main" val="2044416763"/>
      </p:ext>
    </p:extLst>
  </p:cSld>
  <p:clrMapOvr>
    <a:masterClrMapping/>
  </p:clrMapOvr>
  <mc:AlternateContent xmlns:mc="http://schemas.openxmlformats.org/markup-compatibility/2006" xmlns:p14="http://schemas.microsoft.com/office/powerpoint/2010/main">
    <mc:Choice Requires="p14">
      <p:transition p14:dur="100" advClick="0" advTm="20000">
        <p:cut/>
      </p:transition>
    </mc:Choice>
    <mc:Fallback xmlns="">
      <p:transition advClick="0" advTm="20000">
        <p:cut/>
      </p:transition>
    </mc:Fallback>
  </mc:AlternateContent>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600" b="1" dirty="0" smtClean="0">
                <a:latin typeface="Papyrus" pitchFamily="66" charset="0"/>
              </a:rPr>
              <a:t>THE ENTERTAINMENT</a:t>
            </a:r>
            <a:endParaRPr lang="en-GB" sz="3600" b="1" dirty="0">
              <a:latin typeface="Papyrus" pitchFamily="66" charset="0"/>
            </a:endParaRPr>
          </a:p>
        </p:txBody>
      </p:sp>
      <p:sp>
        <p:nvSpPr>
          <p:cNvPr id="3" name="Content Placeholder 2"/>
          <p:cNvSpPr>
            <a:spLocks noGrp="1"/>
          </p:cNvSpPr>
          <p:nvPr>
            <p:ph idx="1"/>
          </p:nvPr>
        </p:nvSpPr>
        <p:spPr/>
        <p:txBody>
          <a:bodyPr>
            <a:normAutofit/>
          </a:bodyPr>
          <a:lstStyle/>
          <a:p>
            <a:pPr marL="0" indent="0">
              <a:buNone/>
            </a:pPr>
            <a:r>
              <a:rPr lang="en-GB" sz="2000" b="1" dirty="0" smtClean="0">
                <a:latin typeface="Papyrus" pitchFamily="66" charset="0"/>
              </a:rPr>
              <a:t>As part of the ceilidh, we were keen to showcase local talent and we asked </a:t>
            </a:r>
            <a:r>
              <a:rPr lang="en-GB" sz="2000" b="1" dirty="0" err="1" smtClean="0">
                <a:latin typeface="Papyrus" pitchFamily="66" charset="0"/>
              </a:rPr>
              <a:t>Uig</a:t>
            </a:r>
            <a:r>
              <a:rPr lang="en-GB" sz="2000" b="1" dirty="0" smtClean="0">
                <a:latin typeface="Papyrus" pitchFamily="66" charset="0"/>
              </a:rPr>
              <a:t> or Lewis people to help us with the ceilidh.  Entertainment was provided by:</a:t>
            </a:r>
          </a:p>
          <a:p>
            <a:pPr marL="0" indent="0">
              <a:buNone/>
            </a:pPr>
            <a:endParaRPr lang="en-GB" sz="1600" b="1" dirty="0" smtClean="0">
              <a:latin typeface="Papyrus" pitchFamily="66" charset="0"/>
            </a:endParaRPr>
          </a:p>
          <a:p>
            <a:r>
              <a:rPr lang="en-GB" sz="1600" b="1" dirty="0" err="1" smtClean="0">
                <a:latin typeface="Papyrus" pitchFamily="66" charset="0"/>
              </a:rPr>
              <a:t>Dougie</a:t>
            </a:r>
            <a:r>
              <a:rPr lang="en-GB" sz="1600" b="1" dirty="0" smtClean="0">
                <a:latin typeface="Papyrus" pitchFamily="66" charset="0"/>
              </a:rPr>
              <a:t> Maclean who lives in Reef Farmhouse which was raided all these years ago.</a:t>
            </a:r>
          </a:p>
          <a:p>
            <a:r>
              <a:rPr lang="en-GB" sz="1600" b="1" dirty="0" smtClean="0">
                <a:latin typeface="Papyrus" pitchFamily="66" charset="0"/>
              </a:rPr>
              <a:t>Shona Mackenzie from </a:t>
            </a:r>
            <a:r>
              <a:rPr lang="en-GB" sz="1600" b="1" dirty="0" err="1" smtClean="0">
                <a:latin typeface="Papyrus" pitchFamily="66" charset="0"/>
              </a:rPr>
              <a:t>Cnip</a:t>
            </a:r>
            <a:r>
              <a:rPr lang="en-GB" sz="1600" b="1" dirty="0" smtClean="0">
                <a:latin typeface="Papyrus" pitchFamily="66" charset="0"/>
              </a:rPr>
              <a:t> who sang </a:t>
            </a:r>
            <a:r>
              <a:rPr lang="en-GB" sz="1600" b="1" dirty="0" err="1" smtClean="0">
                <a:latin typeface="Papyrus" pitchFamily="66" charset="0"/>
              </a:rPr>
              <a:t>Uig</a:t>
            </a:r>
            <a:r>
              <a:rPr lang="en-GB" sz="1600" b="1" dirty="0" smtClean="0">
                <a:latin typeface="Papyrus" pitchFamily="66" charset="0"/>
              </a:rPr>
              <a:t> songs</a:t>
            </a:r>
          </a:p>
          <a:p>
            <a:r>
              <a:rPr lang="en-GB" sz="1600" b="1" dirty="0" err="1" smtClean="0">
                <a:latin typeface="Papyrus" pitchFamily="66" charset="0"/>
              </a:rPr>
              <a:t>Cristin</a:t>
            </a:r>
            <a:r>
              <a:rPr lang="en-GB" sz="1600" b="1" dirty="0" smtClean="0">
                <a:latin typeface="Papyrus" pitchFamily="66" charset="0"/>
              </a:rPr>
              <a:t> Mackenzie from </a:t>
            </a:r>
            <a:r>
              <a:rPr lang="en-GB" sz="1600" b="1" dirty="0" err="1" smtClean="0">
                <a:latin typeface="Papyrus" pitchFamily="66" charset="0"/>
              </a:rPr>
              <a:t>Valtos</a:t>
            </a:r>
            <a:r>
              <a:rPr lang="en-GB" sz="1600" b="1" dirty="0" smtClean="0">
                <a:latin typeface="Papyrus" pitchFamily="66" charset="0"/>
              </a:rPr>
              <a:t> who played the pipes</a:t>
            </a:r>
          </a:p>
          <a:p>
            <a:r>
              <a:rPr lang="en-GB" sz="1600" b="1" dirty="0" err="1" smtClean="0">
                <a:latin typeface="Papyrus" pitchFamily="66" charset="0"/>
              </a:rPr>
              <a:t>Calum</a:t>
            </a:r>
            <a:r>
              <a:rPr lang="en-GB" sz="1600" b="1" dirty="0" smtClean="0">
                <a:latin typeface="Papyrus" pitchFamily="66" charset="0"/>
              </a:rPr>
              <a:t> Buchanan who sings as  Sea Atlas, is from </a:t>
            </a:r>
            <a:r>
              <a:rPr lang="en-GB" sz="1600" b="1" dirty="0" err="1" smtClean="0">
                <a:latin typeface="Papyrus" pitchFamily="66" charset="0"/>
              </a:rPr>
              <a:t>Valtos</a:t>
            </a:r>
            <a:endParaRPr lang="en-GB" sz="1600" b="1" dirty="0" smtClean="0">
              <a:latin typeface="Papyrus" pitchFamily="66" charset="0"/>
            </a:endParaRPr>
          </a:p>
          <a:p>
            <a:r>
              <a:rPr lang="en-GB" sz="1600" b="1" dirty="0" smtClean="0">
                <a:latin typeface="Papyrus" pitchFamily="66" charset="0"/>
              </a:rPr>
              <a:t>Campbell </a:t>
            </a:r>
            <a:r>
              <a:rPr lang="en-GB" sz="1600" b="1" dirty="0" err="1" smtClean="0">
                <a:latin typeface="Papyrus" pitchFamily="66" charset="0"/>
              </a:rPr>
              <a:t>Scanlan</a:t>
            </a:r>
            <a:r>
              <a:rPr lang="en-GB" sz="1600" b="1" dirty="0" smtClean="0">
                <a:latin typeface="Papyrus" pitchFamily="66" charset="0"/>
              </a:rPr>
              <a:t> from </a:t>
            </a:r>
            <a:r>
              <a:rPr lang="en-GB" sz="1600" b="1" dirty="0" err="1" smtClean="0">
                <a:latin typeface="Papyrus" pitchFamily="66" charset="0"/>
              </a:rPr>
              <a:t>Mangersta</a:t>
            </a:r>
            <a:r>
              <a:rPr lang="en-GB" sz="1600" b="1" dirty="0" smtClean="0">
                <a:latin typeface="Papyrus" pitchFamily="66" charset="0"/>
              </a:rPr>
              <a:t> , </a:t>
            </a:r>
            <a:r>
              <a:rPr lang="en-GB" sz="1600" b="1" dirty="0" err="1" smtClean="0">
                <a:latin typeface="Papyrus" pitchFamily="66" charset="0"/>
              </a:rPr>
              <a:t>Uig</a:t>
            </a:r>
            <a:r>
              <a:rPr lang="en-GB" sz="1600" b="1" dirty="0" smtClean="0">
                <a:latin typeface="Papyrus" pitchFamily="66" charset="0"/>
              </a:rPr>
              <a:t>, is a fiddle player and is composing a tune for An </a:t>
            </a:r>
            <a:r>
              <a:rPr lang="en-GB" sz="1600" b="1" dirty="0" err="1" smtClean="0">
                <a:latin typeface="Papyrus" pitchFamily="66" charset="0"/>
              </a:rPr>
              <a:t>Suileachan’s</a:t>
            </a:r>
            <a:r>
              <a:rPr lang="en-GB" sz="1600" b="1" dirty="0" smtClean="0">
                <a:latin typeface="Papyrus" pitchFamily="66" charset="0"/>
              </a:rPr>
              <a:t> dedication ceremony as part of his portfolio for fiddle compositions.</a:t>
            </a:r>
          </a:p>
          <a:p>
            <a:r>
              <a:rPr lang="en-GB" sz="1600" b="1" dirty="0" smtClean="0">
                <a:latin typeface="Papyrus" pitchFamily="66" charset="0"/>
              </a:rPr>
              <a:t>Anna Fraser and Friends from </a:t>
            </a:r>
            <a:r>
              <a:rPr lang="en-GB" sz="1600" b="1" dirty="0" err="1" smtClean="0">
                <a:latin typeface="Papyrus" pitchFamily="66" charset="0"/>
              </a:rPr>
              <a:t>Callanish</a:t>
            </a:r>
            <a:r>
              <a:rPr lang="en-GB" sz="1600" b="1" dirty="0" smtClean="0">
                <a:latin typeface="Papyrus" pitchFamily="66" charset="0"/>
              </a:rPr>
              <a:t>, played ceilidh music</a:t>
            </a:r>
          </a:p>
          <a:p>
            <a:r>
              <a:rPr lang="en-GB" sz="1600" b="1" dirty="0" smtClean="0">
                <a:latin typeface="Papyrus" pitchFamily="66" charset="0"/>
              </a:rPr>
              <a:t>Maggie Smith, actress, who entertained us with a monologue from Herring Girls</a:t>
            </a:r>
            <a:endParaRPr lang="en-GB" sz="1600" b="1" dirty="0">
              <a:latin typeface="Papyrus" pitchFamily="66" charset="0"/>
            </a:endParaRPr>
          </a:p>
        </p:txBody>
      </p:sp>
    </p:spTree>
    <p:extLst>
      <p:ext uri="{BB962C8B-B14F-4D97-AF65-F5344CB8AC3E}">
        <p14:creationId xmlns:p14="http://schemas.microsoft.com/office/powerpoint/2010/main" val="1562472305"/>
      </p:ext>
    </p:extLst>
  </p:cSld>
  <p:clrMapOvr>
    <a:masterClrMapping/>
  </p:clrMapOvr>
  <mc:AlternateContent xmlns:mc="http://schemas.openxmlformats.org/markup-compatibility/2006" xmlns:p14="http://schemas.microsoft.com/office/powerpoint/2010/main">
    <mc:Choice Requires="p14">
      <p:transition p14:dur="100" advClick="0" advTm="20000">
        <p:cut/>
      </p:transition>
    </mc:Choice>
    <mc:Fallback xmlns="">
      <p:transition advClick="0" advTm="20000">
        <p:cut/>
      </p:transition>
    </mc:Fallback>
  </mc:AlternateContent>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274638"/>
            <a:ext cx="8229600" cy="1498178"/>
          </a:xfrm>
        </p:spPr>
        <p:txBody>
          <a:bodyPr>
            <a:normAutofit fontScale="90000"/>
          </a:bodyPr>
          <a:lstStyle/>
          <a:p>
            <a:r>
              <a:rPr lang="en-GB" sz="2400" b="1" dirty="0" smtClean="0">
                <a:latin typeface="Papyrus" pitchFamily="66" charset="0"/>
              </a:rPr>
              <a:t>Some music from Sea Atlas, who performed at this year’s </a:t>
            </a:r>
            <a:r>
              <a:rPr lang="en-GB" sz="2400" b="1" dirty="0" err="1" smtClean="0">
                <a:latin typeface="Papyrus" pitchFamily="66" charset="0"/>
              </a:rPr>
              <a:t>HebCeltFest</a:t>
            </a:r>
            <a:r>
              <a:rPr lang="en-GB" sz="2400" b="1" dirty="0" smtClean="0">
                <a:latin typeface="Papyrus" pitchFamily="66" charset="0"/>
              </a:rPr>
              <a:t> and then some background information about the design of An </a:t>
            </a:r>
            <a:r>
              <a:rPr lang="en-GB" sz="2400" b="1" dirty="0" err="1" smtClean="0">
                <a:latin typeface="Papyrus" pitchFamily="66" charset="0"/>
              </a:rPr>
              <a:t>Suileachan</a:t>
            </a:r>
            <a:r>
              <a:rPr lang="en-GB" sz="2400" b="1" dirty="0" smtClean="0">
                <a:latin typeface="Papyrus" pitchFamily="66" charset="0"/>
              </a:rPr>
              <a:t> from Will.  Marian, his wife also spoke about her ideas for the design and how it all came together.</a:t>
            </a:r>
            <a:endParaRPr lang="en-GB" sz="2400" b="1" dirty="0">
              <a:latin typeface="Papyrus" pitchFamily="66" charset="0"/>
            </a:endParaRPr>
          </a:p>
        </p:txBody>
      </p:sp>
      <p:pic>
        <p:nvPicPr>
          <p:cNvPr id="6" name="Content Placeholder 5"/>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a:off x="395536" y="3501008"/>
            <a:ext cx="4038600" cy="2692400"/>
          </a:xfrm>
          <a:prstGeom prst="rect">
            <a:avLst/>
          </a:prstGeom>
          <a:ln>
            <a:noFill/>
          </a:ln>
          <a:effectLst>
            <a:softEdge rad="112500"/>
          </a:effectLst>
        </p:spPr>
      </p:pic>
      <p:pic>
        <p:nvPicPr>
          <p:cNvPr id="7" name="Content Placeholder 6"/>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a:off x="4644008" y="1844824"/>
            <a:ext cx="4038600" cy="2692400"/>
          </a:xfrm>
          <a:prstGeom prst="rect">
            <a:avLst/>
          </a:prstGeom>
          <a:ln>
            <a:noFill/>
          </a:ln>
          <a:effectLst>
            <a:softEdge rad="112500"/>
          </a:effectLst>
        </p:spPr>
      </p:pic>
    </p:spTree>
    <p:extLst>
      <p:ext uri="{BB962C8B-B14F-4D97-AF65-F5344CB8AC3E}">
        <p14:creationId xmlns:p14="http://schemas.microsoft.com/office/powerpoint/2010/main" val="954740080"/>
      </p:ext>
    </p:extLst>
  </p:cSld>
  <p:clrMapOvr>
    <a:masterClrMapping/>
  </p:clrMapOvr>
  <mc:AlternateContent xmlns:mc="http://schemas.openxmlformats.org/markup-compatibility/2006" xmlns:p14="http://schemas.microsoft.com/office/powerpoint/2010/main">
    <mc:Choice Requires="p14">
      <p:transition p14:dur="100" advClick="0" advTm="12000">
        <p:cut/>
      </p:transition>
    </mc:Choice>
    <mc:Fallback xmlns="">
      <p:transition advClick="0" advTm="12000">
        <p:cut/>
      </p:transition>
    </mc:Fallback>
  </mc:AlternateContent>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a:xfrm>
            <a:off x="457200" y="1052736"/>
            <a:ext cx="8229600" cy="1584176"/>
          </a:xfrm>
        </p:spPr>
        <p:txBody>
          <a:bodyPr>
            <a:noAutofit/>
          </a:bodyPr>
          <a:lstStyle/>
          <a:p>
            <a:r>
              <a:rPr lang="en-GB" sz="2000" b="1" dirty="0" smtClean="0">
                <a:latin typeface="Papyrus" pitchFamily="66" charset="0"/>
              </a:rPr>
              <a:t>The students of </a:t>
            </a:r>
            <a:r>
              <a:rPr lang="en-GB" sz="2000" b="1" dirty="0" err="1" smtClean="0">
                <a:latin typeface="Papyrus" pitchFamily="66" charset="0"/>
              </a:rPr>
              <a:t>Sabhal</a:t>
            </a:r>
            <a:r>
              <a:rPr lang="en-GB" sz="2000" b="1" dirty="0" smtClean="0">
                <a:latin typeface="Papyrus" pitchFamily="66" charset="0"/>
              </a:rPr>
              <a:t> </a:t>
            </a:r>
            <a:r>
              <a:rPr lang="en-GB" sz="2000" b="1" dirty="0" err="1" smtClean="0">
                <a:latin typeface="Papyrus" pitchFamily="66" charset="0"/>
              </a:rPr>
              <a:t>Mor</a:t>
            </a:r>
            <a:r>
              <a:rPr lang="en-GB" sz="2000" b="1" dirty="0" smtClean="0">
                <a:latin typeface="Papyrus" pitchFamily="66" charset="0"/>
              </a:rPr>
              <a:t> </a:t>
            </a:r>
            <a:r>
              <a:rPr lang="en-GB" sz="2000" b="1" dirty="0" err="1" smtClean="0">
                <a:latin typeface="Papyrus" pitchFamily="66" charset="0"/>
              </a:rPr>
              <a:t>Ostaig</a:t>
            </a:r>
            <a:r>
              <a:rPr lang="en-GB" sz="2000" b="1" dirty="0" smtClean="0">
                <a:latin typeface="Papyrus" pitchFamily="66" charset="0"/>
              </a:rPr>
              <a:t> decided to use An </a:t>
            </a:r>
            <a:r>
              <a:rPr lang="en-GB" sz="2000" b="1" dirty="0" err="1" smtClean="0">
                <a:latin typeface="Papyrus" pitchFamily="66" charset="0"/>
              </a:rPr>
              <a:t>Sùileachan</a:t>
            </a:r>
            <a:r>
              <a:rPr lang="en-GB" sz="2000" b="1" dirty="0" smtClean="0">
                <a:latin typeface="Papyrus" pitchFamily="66" charset="0"/>
              </a:rPr>
              <a:t> as part of their studies.  They came over and filmed and interviewed people who were part of the project.</a:t>
            </a:r>
            <a:br>
              <a:rPr lang="en-GB" sz="2000" b="1" dirty="0" smtClean="0">
                <a:latin typeface="Papyrus" pitchFamily="66" charset="0"/>
              </a:rPr>
            </a:br>
            <a:r>
              <a:rPr lang="en-GB" sz="2000" b="1" dirty="0" smtClean="0">
                <a:latin typeface="Papyrus" pitchFamily="66" charset="0"/>
              </a:rPr>
              <a:t/>
            </a:r>
            <a:br>
              <a:rPr lang="en-GB" sz="2000" b="1" dirty="0" smtClean="0">
                <a:latin typeface="Papyrus" pitchFamily="66" charset="0"/>
              </a:rPr>
            </a:br>
            <a:r>
              <a:rPr lang="en-GB" sz="2000" b="1" dirty="0" err="1" smtClean="0">
                <a:latin typeface="Papyrus" pitchFamily="66" charset="0"/>
              </a:rPr>
              <a:t>MacTV</a:t>
            </a:r>
            <a:r>
              <a:rPr lang="en-GB" sz="2000" b="1" dirty="0" smtClean="0">
                <a:latin typeface="Papyrus" pitchFamily="66" charset="0"/>
              </a:rPr>
              <a:t> covered the </a:t>
            </a:r>
            <a:r>
              <a:rPr lang="en-GB" sz="2000" b="1" dirty="0" err="1" smtClean="0">
                <a:latin typeface="Papyrus" pitchFamily="66" charset="0"/>
              </a:rPr>
              <a:t>Sùileachan</a:t>
            </a:r>
            <a:r>
              <a:rPr lang="en-GB" sz="2000" b="1" dirty="0" smtClean="0">
                <a:latin typeface="Papyrus" pitchFamily="66" charset="0"/>
              </a:rPr>
              <a:t> story for a documentary and the story has been run in some newspapers.</a:t>
            </a:r>
            <a:br>
              <a:rPr lang="en-GB" sz="2000" b="1" dirty="0" smtClean="0">
                <a:latin typeface="Papyrus" pitchFamily="66" charset="0"/>
              </a:rPr>
            </a:br>
            <a:endParaRPr lang="en-GB" sz="2000" b="1" dirty="0">
              <a:latin typeface="Papyrus" pitchFamily="66" charset="0"/>
            </a:endParaRPr>
          </a:p>
        </p:txBody>
      </p:sp>
      <p:pic>
        <p:nvPicPr>
          <p:cNvPr id="10" name="Picture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051720" y="2636912"/>
            <a:ext cx="5184576" cy="3600400"/>
          </a:xfrm>
          <a:prstGeom prst="rect">
            <a:avLst/>
          </a:prstGeom>
          <a:ln>
            <a:noFill/>
          </a:ln>
          <a:effectLst>
            <a:softEdge rad="112500"/>
          </a:effectLst>
        </p:spPr>
      </p:pic>
    </p:spTree>
    <p:extLst>
      <p:ext uri="{BB962C8B-B14F-4D97-AF65-F5344CB8AC3E}">
        <p14:creationId xmlns:p14="http://schemas.microsoft.com/office/powerpoint/2010/main" val="122993707"/>
      </p:ext>
    </p:extLst>
  </p:cSld>
  <p:clrMapOvr>
    <a:masterClrMapping/>
  </p:clrMapOvr>
  <mc:AlternateContent xmlns:mc="http://schemas.openxmlformats.org/markup-compatibility/2006" xmlns:p14="http://schemas.microsoft.com/office/powerpoint/2010/main">
    <mc:Choice Requires="p14">
      <p:transition p14:dur="100" advClick="0" advTm="12000">
        <p:cut/>
      </p:transition>
    </mc:Choice>
    <mc:Fallback xmlns="">
      <p:transition advClick="0" advTm="12000">
        <p:cut/>
      </p:transition>
    </mc:Fallback>
  </mc:AlternateContent>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GB" sz="2800" b="1" dirty="0" smtClean="0">
                <a:latin typeface="Papyrus" pitchFamily="66" charset="0"/>
              </a:rPr>
              <a:t>The evening was very busy with locals and visitors  of all ages coming out to talk and sing and dance. </a:t>
            </a:r>
            <a:endParaRPr lang="en-GB" sz="2800" b="1" dirty="0">
              <a:latin typeface="Papyrus" pitchFamily="66" charset="0"/>
            </a:endParaRPr>
          </a:p>
        </p:txBody>
      </p:sp>
      <p:pic>
        <p:nvPicPr>
          <p:cNvPr id="11" name="Content Placeholder 10"/>
          <p:cNvPicPr>
            <a:picLocks noGrp="1" noChangeAspect="1"/>
          </p:cNvPicPr>
          <p:nvPr>
            <p:ph sz="half" idx="2"/>
          </p:nvPr>
        </p:nvPicPr>
        <p:blipFill>
          <a:blip r:embed="rId2" cstate="print">
            <a:extLst>
              <a:ext uri="{28A0092B-C50C-407E-A947-70E740481C1C}">
                <a14:useLocalDpi xmlns:a14="http://schemas.microsoft.com/office/drawing/2010/main" val="0"/>
              </a:ext>
            </a:extLst>
          </a:blip>
          <a:stretch>
            <a:fillRect/>
          </a:stretch>
        </p:blipFill>
        <p:spPr>
          <a:xfrm>
            <a:off x="4572000" y="3356992"/>
            <a:ext cx="4038600" cy="2692400"/>
          </a:xfrm>
          <a:prstGeom prst="rect">
            <a:avLst/>
          </a:prstGeom>
          <a:ln>
            <a:noFill/>
          </a:ln>
          <a:effectLst>
            <a:softEdge rad="112500"/>
          </a:effectLst>
        </p:spPr>
      </p:pic>
      <p:pic>
        <p:nvPicPr>
          <p:cNvPr id="10" name="Content Placeholder 9"/>
          <p:cNvPicPr>
            <a:picLocks noGrp="1" noChangeAspect="1"/>
          </p:cNvPicPr>
          <p:nvPr>
            <p:ph sz="half" idx="1"/>
          </p:nvPr>
        </p:nvPicPr>
        <p:blipFill>
          <a:blip r:embed="rId3" cstate="print">
            <a:extLst>
              <a:ext uri="{28A0092B-C50C-407E-A947-70E740481C1C}">
                <a14:useLocalDpi xmlns:a14="http://schemas.microsoft.com/office/drawing/2010/main" val="0"/>
              </a:ext>
            </a:extLst>
          </a:blip>
          <a:stretch>
            <a:fillRect/>
          </a:stretch>
        </p:blipFill>
        <p:spPr>
          <a:xfrm>
            <a:off x="611560" y="1844824"/>
            <a:ext cx="4038600" cy="2692400"/>
          </a:xfrm>
          <a:prstGeom prst="rect">
            <a:avLst/>
          </a:prstGeom>
          <a:ln>
            <a:noFill/>
          </a:ln>
          <a:effectLst>
            <a:softEdge rad="112500"/>
          </a:effectLst>
        </p:spPr>
      </p:pic>
    </p:spTree>
    <p:extLst>
      <p:ext uri="{BB962C8B-B14F-4D97-AF65-F5344CB8AC3E}">
        <p14:creationId xmlns:p14="http://schemas.microsoft.com/office/powerpoint/2010/main" val="1699847735"/>
      </p:ext>
    </p:extLst>
  </p:cSld>
  <p:clrMapOvr>
    <a:masterClrMapping/>
  </p:clrMapOvr>
  <mc:AlternateContent xmlns:mc="http://schemas.openxmlformats.org/markup-compatibility/2006" xmlns:p14="http://schemas.microsoft.com/office/powerpoint/2010/main">
    <mc:Choice Requires="p14">
      <p:transition p14:dur="100" advClick="0" advTm="10000">
        <p:cut/>
      </p:transition>
    </mc:Choice>
    <mc:Fallback xmlns="">
      <p:transition advClick="0" advTm="10000">
        <p:cut/>
      </p:transition>
    </mc:Fallback>
  </mc:AlternateContent>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75656" y="652500"/>
            <a:ext cx="7344816" cy="5544616"/>
          </a:xfrm>
          <a:prstGeom prst="rect">
            <a:avLst/>
          </a:prstGeom>
          <a:ln>
            <a:noFill/>
          </a:ln>
          <a:effectLst>
            <a:softEdge rad="112500"/>
          </a:effectLst>
        </p:spPr>
      </p:pic>
    </p:spTree>
    <p:extLst>
      <p:ext uri="{BB962C8B-B14F-4D97-AF65-F5344CB8AC3E}">
        <p14:creationId xmlns:p14="http://schemas.microsoft.com/office/powerpoint/2010/main" val="661623305"/>
      </p:ext>
    </p:extLst>
  </p:cSld>
  <p:clrMapOvr>
    <a:masterClrMapping/>
  </p:clrMapOvr>
  <mc:AlternateContent xmlns:mc="http://schemas.openxmlformats.org/markup-compatibility/2006" xmlns:p14="http://schemas.microsoft.com/office/powerpoint/2010/main">
    <mc:Choice Requires="p14">
      <p:transition p14:dur="100" advClick="0" advTm="10000">
        <p:cut/>
      </p:transition>
    </mc:Choice>
    <mc:Fallback xmlns="">
      <p:transition advClick="0" advTm="10000">
        <p:cut/>
      </p:transition>
    </mc:Fallback>
  </mc:AlternateContent>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48680"/>
            <a:ext cx="8229600" cy="868958"/>
          </a:xfrm>
        </p:spPr>
        <p:txBody>
          <a:bodyPr>
            <a:normAutofit/>
          </a:bodyPr>
          <a:lstStyle/>
          <a:p>
            <a:r>
              <a:rPr lang="en-GB" sz="2800" b="1" dirty="0" smtClean="0">
                <a:latin typeface="Papyrus" pitchFamily="66" charset="0"/>
              </a:rPr>
              <a:t>More ceilidh shots</a:t>
            </a:r>
            <a:endParaRPr lang="en-GB" sz="2800" b="1" dirty="0">
              <a:latin typeface="Papyrus" pitchFamily="66" charset="0"/>
            </a:endParaRPr>
          </a:p>
        </p:txBody>
      </p:sp>
      <p:pic>
        <p:nvPicPr>
          <p:cNvPr id="7" name="Content Placeholder 6"/>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rot="1292988">
            <a:off x="4708276" y="1727707"/>
            <a:ext cx="3278954" cy="2038350"/>
          </a:xfrm>
          <a:prstGeom prst="rect">
            <a:avLst/>
          </a:prstGeom>
          <a:ln>
            <a:noFill/>
          </a:ln>
          <a:effectLst>
            <a:softEdge rad="112500"/>
          </a:effectLst>
        </p:spPr>
      </p:pic>
      <p:pic>
        <p:nvPicPr>
          <p:cNvPr id="9" name="Content Placeholder 8"/>
          <p:cNvPicPr>
            <a:picLocks noGrp="1" noChangeAspect="1"/>
          </p:cNvPicPr>
          <p:nvPr>
            <p:ph sz="half" idx="1"/>
          </p:nvPr>
        </p:nvPicPr>
        <p:blipFill>
          <a:blip r:embed="rId3">
            <a:extLst>
              <a:ext uri="{28A0092B-C50C-407E-A947-70E740481C1C}">
                <a14:useLocalDpi xmlns:a14="http://schemas.microsoft.com/office/drawing/2010/main" val="0"/>
              </a:ext>
            </a:extLst>
          </a:blip>
          <a:stretch>
            <a:fillRect/>
          </a:stretch>
        </p:blipFill>
        <p:spPr>
          <a:xfrm rot="492870">
            <a:off x="653659" y="1492717"/>
            <a:ext cx="3895837" cy="2406442"/>
          </a:xfrm>
          <a:prstGeom prst="rect">
            <a:avLst/>
          </a:prstGeom>
          <a:ln>
            <a:noFill/>
          </a:ln>
          <a:effectLst>
            <a:softEdge rad="112500"/>
          </a:effectLst>
        </p:spPr>
      </p:pic>
      <p:pic>
        <p:nvPicPr>
          <p:cNvPr id="10" name="Picture 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20410486">
            <a:off x="924894" y="3859385"/>
            <a:ext cx="3511168" cy="2442994"/>
          </a:xfrm>
          <a:prstGeom prst="rect">
            <a:avLst/>
          </a:prstGeom>
          <a:ln>
            <a:noFill/>
          </a:ln>
          <a:effectLst>
            <a:softEdge rad="112500"/>
          </a:effectLst>
        </p:spPr>
      </p:pic>
      <p:pic>
        <p:nvPicPr>
          <p:cNvPr id="11" name="Picture 10"/>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413993">
            <a:off x="4481882" y="3788419"/>
            <a:ext cx="3630832" cy="2314992"/>
          </a:xfrm>
          <a:prstGeom prst="rect">
            <a:avLst/>
          </a:prstGeom>
          <a:ln>
            <a:noFill/>
          </a:ln>
          <a:effectLst>
            <a:softEdge rad="112500"/>
          </a:effectLst>
        </p:spPr>
      </p:pic>
    </p:spTree>
    <p:extLst>
      <p:ext uri="{BB962C8B-B14F-4D97-AF65-F5344CB8AC3E}">
        <p14:creationId xmlns:p14="http://schemas.microsoft.com/office/powerpoint/2010/main" val="1254707070"/>
      </p:ext>
    </p:extLst>
  </p:cSld>
  <p:clrMapOvr>
    <a:masterClrMapping/>
  </p:clrMapOvr>
  <mc:AlternateContent xmlns:mc="http://schemas.openxmlformats.org/markup-compatibility/2006" xmlns:p14="http://schemas.microsoft.com/office/powerpoint/2010/main">
    <mc:Choice Requires="p14">
      <p:transition p14:dur="100" advClick="0" advTm="6000">
        <p:cut/>
      </p:transition>
    </mc:Choice>
    <mc:Fallback xmlns="">
      <p:transition advClick="0" advTm="6000">
        <p:cut/>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260648"/>
            <a:ext cx="8229600" cy="720080"/>
          </a:xfrm>
        </p:spPr>
        <p:txBody>
          <a:bodyPr>
            <a:normAutofit/>
          </a:bodyPr>
          <a:lstStyle/>
          <a:p>
            <a:r>
              <a:rPr lang="en-GB" sz="2000" b="1" dirty="0" smtClean="0">
                <a:latin typeface="Papyrus" pitchFamily="66" charset="0"/>
              </a:rPr>
              <a:t>THE   DESIGN   TEAM</a:t>
            </a:r>
            <a:endParaRPr lang="en-GB" sz="2000" b="1" dirty="0">
              <a:latin typeface="Papyrus" pitchFamily="66" charset="0"/>
            </a:endParaRPr>
          </a:p>
        </p:txBody>
      </p:sp>
      <p:sp>
        <p:nvSpPr>
          <p:cNvPr id="3" name="Content Placeholder 2"/>
          <p:cNvSpPr>
            <a:spLocks noGrp="1"/>
          </p:cNvSpPr>
          <p:nvPr>
            <p:ph idx="1"/>
          </p:nvPr>
        </p:nvSpPr>
        <p:spPr>
          <a:xfrm>
            <a:off x="457200" y="1412776"/>
            <a:ext cx="8229600" cy="4713387"/>
          </a:xfrm>
        </p:spPr>
        <p:style>
          <a:lnRef idx="1">
            <a:schemeClr val="accent1"/>
          </a:lnRef>
          <a:fillRef idx="2">
            <a:schemeClr val="accent1"/>
          </a:fillRef>
          <a:effectRef idx="1">
            <a:schemeClr val="accent1"/>
          </a:effectRef>
          <a:fontRef idx="minor">
            <a:schemeClr val="dk1"/>
          </a:fontRef>
        </p:style>
        <p:txBody>
          <a:bodyPr>
            <a:normAutofit/>
          </a:bodyPr>
          <a:lstStyle/>
          <a:p>
            <a:pPr marL="0" indent="0">
              <a:buNone/>
            </a:pPr>
            <a:r>
              <a:rPr lang="en-GB" sz="1800" b="1" dirty="0" smtClean="0">
                <a:latin typeface="Papyrus" pitchFamily="66" charset="0"/>
              </a:rPr>
              <a:t>Will Maclean and Marian Leven were asked to design a suitable piece of public art based on their understanding of the local culture and history of the land raids in the Western Isles.  They have in the past, along with Jim Crawford who is a well known  local historian and stone-worker, created landmark sculptures and monuments at the following places:</a:t>
            </a:r>
          </a:p>
          <a:p>
            <a:pPr marL="0" indent="0">
              <a:buNone/>
            </a:pPr>
            <a:endParaRPr lang="en-GB" sz="1800" dirty="0" smtClean="0">
              <a:latin typeface="Papyrus" pitchFamily="66" charset="0"/>
            </a:endParaRPr>
          </a:p>
          <a:p>
            <a:r>
              <a:rPr lang="en-GB" sz="1800" b="1" dirty="0" smtClean="0">
                <a:latin typeface="Papyrus" pitchFamily="66" charset="0"/>
              </a:rPr>
              <a:t>Nan </a:t>
            </a:r>
            <a:r>
              <a:rPr lang="en-GB" sz="1800" b="1" dirty="0" err="1" smtClean="0">
                <a:latin typeface="Papyrus" pitchFamily="66" charset="0"/>
              </a:rPr>
              <a:t>Gaisgaich</a:t>
            </a:r>
            <a:r>
              <a:rPr lang="en-GB" sz="1800" b="1" dirty="0" smtClean="0">
                <a:latin typeface="Papyrus" pitchFamily="66" charset="0"/>
              </a:rPr>
              <a:t> Memorial Cairn in 1994 to commemorate the Deer Park Raiders of 1887</a:t>
            </a:r>
          </a:p>
          <a:p>
            <a:r>
              <a:rPr lang="en-GB" sz="1800" b="1" dirty="0" err="1" smtClean="0">
                <a:latin typeface="Papyrus" pitchFamily="66" charset="0"/>
              </a:rPr>
              <a:t>Aignish</a:t>
            </a:r>
            <a:r>
              <a:rPr lang="en-GB" sz="1800" b="1" dirty="0" smtClean="0">
                <a:latin typeface="Papyrus" pitchFamily="66" charset="0"/>
              </a:rPr>
              <a:t> Memorial Sculpture in 1996 to commemorate the Land Uprisings of 1888.</a:t>
            </a:r>
          </a:p>
          <a:p>
            <a:r>
              <a:rPr lang="en-GB" sz="1800" b="1" dirty="0" err="1" smtClean="0">
                <a:latin typeface="Papyrus" pitchFamily="66" charset="0"/>
              </a:rPr>
              <a:t>Cuimhneachain</a:t>
            </a:r>
            <a:r>
              <a:rPr lang="en-GB" sz="1800" b="1" dirty="0" smtClean="0">
                <a:latin typeface="Papyrus" pitchFamily="66" charset="0"/>
              </a:rPr>
              <a:t> Nan </a:t>
            </a:r>
            <a:r>
              <a:rPr lang="en-GB" sz="1800" b="1" dirty="0" err="1" smtClean="0">
                <a:latin typeface="Papyrus" pitchFamily="66" charset="0"/>
              </a:rPr>
              <a:t>Gaisgeach</a:t>
            </a:r>
            <a:r>
              <a:rPr lang="en-GB" sz="1800" b="1" dirty="0" smtClean="0">
                <a:latin typeface="Papyrus" pitchFamily="66" charset="0"/>
              </a:rPr>
              <a:t> at </a:t>
            </a:r>
            <a:r>
              <a:rPr lang="en-GB" sz="1800" b="1" dirty="0" err="1" smtClean="0">
                <a:latin typeface="Papyrus" pitchFamily="66" charset="0"/>
              </a:rPr>
              <a:t>Gress</a:t>
            </a:r>
            <a:r>
              <a:rPr lang="en-GB" sz="1800" b="1" dirty="0" smtClean="0">
                <a:latin typeface="Papyrus" pitchFamily="66" charset="0"/>
              </a:rPr>
              <a:t> River to commemorate the land raids of 1915</a:t>
            </a:r>
          </a:p>
          <a:p>
            <a:r>
              <a:rPr lang="en-GB" sz="1800" b="1" dirty="0" err="1" smtClean="0">
                <a:latin typeface="Papyrus" pitchFamily="66" charset="0"/>
              </a:rPr>
              <a:t>Craunghael</a:t>
            </a:r>
            <a:r>
              <a:rPr lang="en-GB" sz="1800" b="1" dirty="0" smtClean="0">
                <a:latin typeface="Papyrus" pitchFamily="66" charset="0"/>
              </a:rPr>
              <a:t> at </a:t>
            </a:r>
            <a:r>
              <a:rPr lang="en-GB" sz="1800" b="1" dirty="0" err="1" smtClean="0">
                <a:latin typeface="Papyrus" pitchFamily="66" charset="0"/>
              </a:rPr>
              <a:t>Sabhal</a:t>
            </a:r>
            <a:r>
              <a:rPr lang="en-GB" sz="1800" b="1" dirty="0" smtClean="0">
                <a:latin typeface="Papyrus" pitchFamily="66" charset="0"/>
              </a:rPr>
              <a:t> </a:t>
            </a:r>
            <a:r>
              <a:rPr lang="en-GB" sz="1800" b="1" dirty="0" err="1" smtClean="0">
                <a:latin typeface="Papyrus" pitchFamily="66" charset="0"/>
              </a:rPr>
              <a:t>Mor</a:t>
            </a:r>
            <a:r>
              <a:rPr lang="en-GB" sz="1800" b="1" dirty="0" smtClean="0">
                <a:latin typeface="Papyrus" pitchFamily="66" charset="0"/>
              </a:rPr>
              <a:t> </a:t>
            </a:r>
            <a:r>
              <a:rPr lang="en-GB" sz="1800" b="1" dirty="0" err="1" smtClean="0">
                <a:latin typeface="Papyrus" pitchFamily="66" charset="0"/>
              </a:rPr>
              <a:t>Ostaig</a:t>
            </a:r>
            <a:endParaRPr lang="en-GB" sz="1800" b="1" dirty="0" smtClean="0">
              <a:latin typeface="Papyrus" pitchFamily="66" charset="0"/>
            </a:endParaRPr>
          </a:p>
          <a:p>
            <a:r>
              <a:rPr lang="en-GB" sz="1800" b="1" dirty="0" smtClean="0">
                <a:latin typeface="Papyrus" pitchFamily="66" charset="0"/>
              </a:rPr>
              <a:t>Cairngorm Viewpoint</a:t>
            </a:r>
          </a:p>
          <a:p>
            <a:pPr marL="0" indent="0">
              <a:buNone/>
            </a:pPr>
            <a:r>
              <a:rPr lang="en-GB" sz="1800" b="1" dirty="0" smtClean="0">
                <a:latin typeface="Papyrus" pitchFamily="66" charset="0"/>
              </a:rPr>
              <a:t> </a:t>
            </a:r>
            <a:endParaRPr lang="en-GB" sz="1800" b="1" dirty="0">
              <a:latin typeface="Papyrus" pitchFamily="66" charset="0"/>
            </a:endParaRPr>
          </a:p>
        </p:txBody>
      </p:sp>
    </p:spTree>
    <p:extLst>
      <p:ext uri="{BB962C8B-B14F-4D97-AF65-F5344CB8AC3E}">
        <p14:creationId xmlns:p14="http://schemas.microsoft.com/office/powerpoint/2010/main" val="1230012922"/>
      </p:ext>
    </p:extLst>
  </p:cSld>
  <p:clrMapOvr>
    <a:masterClrMapping/>
  </p:clrMapOvr>
  <mc:AlternateContent xmlns:mc="http://schemas.openxmlformats.org/markup-compatibility/2006" xmlns:p14="http://schemas.microsoft.com/office/powerpoint/2010/main">
    <mc:Choice Requires="p14">
      <p:transition p14:dur="100" advClick="0" advTm="18000">
        <p:cut/>
      </p:transition>
    </mc:Choice>
    <mc:Fallback xmlns="">
      <p:transition advClick="0" advTm="18000">
        <p:cut/>
      </p:transition>
    </mc:Fallback>
  </mc:AlternateContent>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21449822">
            <a:off x="1806742" y="421886"/>
            <a:ext cx="3048000" cy="2038350"/>
          </a:xfrm>
          <a:prstGeom prst="rect">
            <a:avLst/>
          </a:prstGeom>
          <a:ln>
            <a:noFill/>
          </a:ln>
          <a:effectLst>
            <a:softEdge rad="112500"/>
          </a:effectLst>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481033">
            <a:off x="5362421" y="3993452"/>
            <a:ext cx="3048000" cy="2038350"/>
          </a:xfrm>
          <a:prstGeom prst="rect">
            <a:avLst/>
          </a:prstGeom>
          <a:ln>
            <a:noFill/>
          </a:ln>
          <a:effectLst>
            <a:softEdge rad="112500"/>
          </a:effectLst>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309509">
            <a:off x="4884169" y="970480"/>
            <a:ext cx="3407624" cy="2527622"/>
          </a:xfrm>
          <a:prstGeom prst="rect">
            <a:avLst/>
          </a:prstGeom>
          <a:ln>
            <a:noFill/>
          </a:ln>
          <a:effectLst>
            <a:softEdge rad="112500"/>
          </a:effectLst>
        </p:spPr>
      </p:pic>
      <p:pic>
        <p:nvPicPr>
          <p:cNvPr id="7" name="Picture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610430">
            <a:off x="376383" y="2273130"/>
            <a:ext cx="3048000" cy="2038350"/>
          </a:xfrm>
          <a:prstGeom prst="rect">
            <a:avLst/>
          </a:prstGeom>
          <a:ln>
            <a:noFill/>
          </a:ln>
          <a:effectLst>
            <a:softEdge rad="112500"/>
          </a:effectLst>
        </p:spPr>
      </p:pic>
      <p:pic>
        <p:nvPicPr>
          <p:cNvPr id="8" name="Picture 7"/>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20855478">
            <a:off x="2235123" y="4214643"/>
            <a:ext cx="3048000" cy="2038350"/>
          </a:xfrm>
          <a:prstGeom prst="rect">
            <a:avLst/>
          </a:prstGeom>
          <a:ln>
            <a:noFill/>
          </a:ln>
          <a:effectLst>
            <a:softEdge rad="112500"/>
          </a:effectLst>
        </p:spPr>
      </p:pic>
    </p:spTree>
    <p:extLst>
      <p:ext uri="{BB962C8B-B14F-4D97-AF65-F5344CB8AC3E}">
        <p14:creationId xmlns:p14="http://schemas.microsoft.com/office/powerpoint/2010/main" val="2863773977"/>
      </p:ext>
    </p:extLst>
  </p:cSld>
  <p:clrMapOvr>
    <a:masterClrMapping/>
  </p:clrMapOvr>
  <mc:AlternateContent xmlns:mc="http://schemas.openxmlformats.org/markup-compatibility/2006" xmlns:p14="http://schemas.microsoft.com/office/powerpoint/2010/main">
    <mc:Choice Requires="p14">
      <p:transition p14:dur="100" advClick="0" advTm="6000">
        <p:cut/>
      </p:transition>
    </mc:Choice>
    <mc:Fallback xmlns="">
      <p:transition advClick="0" advTm="6000">
        <p:cut/>
      </p:transition>
    </mc:Fallback>
  </mc:AlternateContent>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GB" sz="2400" dirty="0" smtClean="0">
                <a:latin typeface="Papyrus" pitchFamily="66" charset="0"/>
              </a:rPr>
              <a:t>And after the ceilidh, back to work………</a:t>
            </a:r>
            <a:endParaRPr lang="en-GB" sz="2400" dirty="0">
              <a:latin typeface="Papyrus" pitchFamily="66" charset="0"/>
            </a:endParaRPr>
          </a:p>
        </p:txBody>
      </p:sp>
      <p:pic>
        <p:nvPicPr>
          <p:cNvPr id="6" name="Content Placeholder 5"/>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3575050" y="1495690"/>
            <a:ext cx="5111750" cy="4453590"/>
          </a:xfrm>
          <a:prstGeom prst="rect">
            <a:avLst/>
          </a:prstGeom>
          <a:ln>
            <a:noFill/>
          </a:ln>
          <a:effectLst>
            <a:softEdge rad="112500"/>
          </a:effectLst>
        </p:spPr>
      </p:pic>
      <p:sp>
        <p:nvSpPr>
          <p:cNvPr id="5" name="Text Placeholder 4"/>
          <p:cNvSpPr>
            <a:spLocks noGrp="1"/>
          </p:cNvSpPr>
          <p:nvPr>
            <p:ph type="body" sz="half" idx="2"/>
          </p:nvPr>
        </p:nvSpPr>
        <p:spPr/>
        <p:txBody>
          <a:bodyPr>
            <a:normAutofit/>
          </a:bodyPr>
          <a:lstStyle/>
          <a:p>
            <a:r>
              <a:rPr lang="en-GB" sz="2000" dirty="0" smtClean="0">
                <a:latin typeface="Papyrus" pitchFamily="66" charset="0"/>
              </a:rPr>
              <a:t>Ian had to source, transport, cut and shape most of the stones in the walls, and fit everything together.  </a:t>
            </a:r>
          </a:p>
          <a:p>
            <a:endParaRPr lang="en-GB" sz="2000" dirty="0" smtClean="0">
              <a:latin typeface="Papyrus" pitchFamily="66" charset="0"/>
            </a:endParaRPr>
          </a:p>
          <a:p>
            <a:r>
              <a:rPr lang="en-GB" sz="2000" dirty="0" smtClean="0">
                <a:latin typeface="Papyrus" pitchFamily="66" charset="0"/>
              </a:rPr>
              <a:t>The capping stones had to be found separately as the project moved on – no special tools, just craftsmanship, the tools of the trade and a great deal of time and patience.</a:t>
            </a:r>
          </a:p>
          <a:p>
            <a:endParaRPr lang="en-GB" sz="2000" dirty="0">
              <a:latin typeface="Papyrus" pitchFamily="66" charset="0"/>
            </a:endParaRPr>
          </a:p>
        </p:txBody>
      </p:sp>
    </p:spTree>
    <p:extLst>
      <p:ext uri="{BB962C8B-B14F-4D97-AF65-F5344CB8AC3E}">
        <p14:creationId xmlns:p14="http://schemas.microsoft.com/office/powerpoint/2010/main" val="1304752080"/>
      </p:ext>
    </p:extLst>
  </p:cSld>
  <p:clrMapOvr>
    <a:masterClrMapping/>
  </p:clrMapOvr>
  <mc:AlternateContent xmlns:mc="http://schemas.openxmlformats.org/markup-compatibility/2006" xmlns:p14="http://schemas.microsoft.com/office/powerpoint/2010/main">
    <mc:Choice Requires="p14">
      <p:transition p14:dur="100" advClick="0" advTm="15000">
        <p:cut/>
      </p:transition>
    </mc:Choice>
    <mc:Fallback xmlns="">
      <p:transition advClick="0" advTm="15000">
        <p:cut/>
      </p:transition>
    </mc:Fallback>
  </mc:AlternateContent>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fontScale="90000"/>
          </a:bodyPr>
          <a:lstStyle/>
          <a:p>
            <a:r>
              <a:rPr lang="en-GB" sz="2800" b="1" dirty="0" smtClean="0">
                <a:latin typeface="Papyrus" pitchFamily="66" charset="0"/>
              </a:rPr>
              <a:t>Once the walls had been completed, Jim  and his son erected the archway, a formidable task requiring determination, strength, patience and precision.</a:t>
            </a:r>
            <a:endParaRPr lang="en-GB" sz="2800" b="1" dirty="0">
              <a:latin typeface="Papyrus" pitchFamily="66" charset="0"/>
            </a:endParaRPr>
          </a:p>
        </p:txBody>
      </p:sp>
      <p:pic>
        <p:nvPicPr>
          <p:cNvPr id="3" name="Content Placeholder 2"/>
          <p:cNvPicPr>
            <a:picLocks noGrp="1" noChangeAspect="1"/>
          </p:cNvPicPr>
          <p:nvPr>
            <p:ph sz="half" idx="2"/>
          </p:nvPr>
        </p:nvPicPr>
        <p:blipFill>
          <a:blip r:embed="rId2" cstate="print">
            <a:extLst>
              <a:ext uri="{28A0092B-C50C-407E-A947-70E740481C1C}">
                <a14:useLocalDpi xmlns:a14="http://schemas.microsoft.com/office/drawing/2010/main" val="0"/>
              </a:ext>
            </a:extLst>
          </a:blip>
          <a:stretch>
            <a:fillRect/>
          </a:stretch>
        </p:blipFill>
        <p:spPr>
          <a:xfrm>
            <a:off x="4648200" y="1628800"/>
            <a:ext cx="4038600" cy="4464496"/>
          </a:xfrm>
          <a:prstGeom prst="rect">
            <a:avLst/>
          </a:prstGeom>
          <a:ln>
            <a:noFill/>
          </a:ln>
          <a:effectLst>
            <a:softEdge rad="112500"/>
          </a:effectLst>
        </p:spPr>
      </p:pic>
      <p:pic>
        <p:nvPicPr>
          <p:cNvPr id="2" name="Content Placeholder 1"/>
          <p:cNvPicPr>
            <a:picLocks noGrp="1" noChangeAspect="1"/>
          </p:cNvPicPr>
          <p:nvPr>
            <p:ph sz="half" idx="1"/>
          </p:nvPr>
        </p:nvPicPr>
        <p:blipFill>
          <a:blip r:embed="rId3" cstate="print">
            <a:extLst>
              <a:ext uri="{28A0092B-C50C-407E-A947-70E740481C1C}">
                <a14:useLocalDpi xmlns:a14="http://schemas.microsoft.com/office/drawing/2010/main" val="0"/>
              </a:ext>
            </a:extLst>
          </a:blip>
          <a:stretch>
            <a:fillRect/>
          </a:stretch>
        </p:blipFill>
        <p:spPr>
          <a:xfrm>
            <a:off x="457200" y="1628800"/>
            <a:ext cx="4038600" cy="4464496"/>
          </a:xfrm>
          <a:prstGeom prst="rect">
            <a:avLst/>
          </a:prstGeom>
          <a:ln>
            <a:noFill/>
          </a:ln>
          <a:effectLst>
            <a:softEdge rad="112500"/>
          </a:effectLst>
        </p:spPr>
      </p:pic>
    </p:spTree>
    <p:extLst>
      <p:ext uri="{BB962C8B-B14F-4D97-AF65-F5344CB8AC3E}">
        <p14:creationId xmlns:p14="http://schemas.microsoft.com/office/powerpoint/2010/main" val="504218189"/>
      </p:ext>
    </p:extLst>
  </p:cSld>
  <p:clrMapOvr>
    <a:masterClrMapping/>
  </p:clrMapOvr>
  <mc:AlternateContent xmlns:mc="http://schemas.openxmlformats.org/markup-compatibility/2006" xmlns:p14="http://schemas.microsoft.com/office/powerpoint/2010/main">
    <mc:Choice Requires="p14">
      <p:transition p14:dur="100" advClick="0" advTm="10000">
        <p:cut/>
      </p:transition>
    </mc:Choice>
    <mc:Fallback xmlns="">
      <p:transition advClick="0" advTm="10000">
        <p:cut/>
      </p:transition>
    </mc:Fallback>
  </mc:AlternateContent>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b="1" dirty="0" smtClean="0">
                <a:latin typeface="Papyrus" pitchFamily="66" charset="0"/>
              </a:rPr>
              <a:t>And again, the weather was breathtakingly beautiful and warm.</a:t>
            </a:r>
            <a:endParaRPr lang="en-GB" b="1" dirty="0">
              <a:latin typeface="Papyrus" pitchFamily="66" charset="0"/>
            </a:endParaRPr>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71600" y="1916832"/>
            <a:ext cx="7344816" cy="4560168"/>
          </a:xfrm>
          <a:prstGeom prst="rect">
            <a:avLst/>
          </a:prstGeom>
          <a:ln>
            <a:noFill/>
          </a:ln>
          <a:effectLst>
            <a:softEdge rad="112500"/>
          </a:effectLst>
        </p:spPr>
      </p:pic>
    </p:spTree>
    <p:extLst>
      <p:ext uri="{BB962C8B-B14F-4D97-AF65-F5344CB8AC3E}">
        <p14:creationId xmlns:p14="http://schemas.microsoft.com/office/powerpoint/2010/main" val="3085713654"/>
      </p:ext>
    </p:extLst>
  </p:cSld>
  <p:clrMapOvr>
    <a:masterClrMapping/>
  </p:clrMapOvr>
  <mc:AlternateContent xmlns:mc="http://schemas.openxmlformats.org/markup-compatibility/2006" xmlns:p14="http://schemas.microsoft.com/office/powerpoint/2010/main">
    <mc:Choice Requires="p14">
      <p:transition p14:dur="100" advClick="0" advTm="10000">
        <p:cut/>
      </p:transition>
    </mc:Choice>
    <mc:Fallback xmlns="">
      <p:transition advClick="0" advTm="10000">
        <p:cut/>
      </p:transition>
    </mc:Fallback>
  </mc:AlternateContent>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3568" y="836712"/>
            <a:ext cx="7632848" cy="4968552"/>
          </a:xfrm>
          <a:prstGeom prst="rect">
            <a:avLst/>
          </a:prstGeom>
          <a:ln>
            <a:noFill/>
          </a:ln>
          <a:effectLst>
            <a:softEdge rad="112500"/>
          </a:effectLst>
        </p:spPr>
      </p:pic>
    </p:spTree>
    <p:extLst>
      <p:ext uri="{BB962C8B-B14F-4D97-AF65-F5344CB8AC3E}">
        <p14:creationId xmlns:p14="http://schemas.microsoft.com/office/powerpoint/2010/main" val="176687971"/>
      </p:ext>
    </p:extLst>
  </p:cSld>
  <p:clrMapOvr>
    <a:masterClrMapping/>
  </p:clrMapOvr>
  <mc:AlternateContent xmlns:mc="http://schemas.openxmlformats.org/markup-compatibility/2006" xmlns:p14="http://schemas.microsoft.com/office/powerpoint/2010/main">
    <mc:Choice Requires="p14">
      <p:transition p14:dur="100" advClick="0" advTm="8000">
        <p:cut/>
      </p:transition>
    </mc:Choice>
    <mc:Fallback xmlns="">
      <p:transition advClick="0" advTm="8000">
        <p:cut/>
      </p:transition>
    </mc:Fallback>
  </mc:AlternateContent>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Autofit/>
          </a:bodyPr>
          <a:lstStyle/>
          <a:p>
            <a:r>
              <a:rPr lang="en-GB" sz="2800" b="1" dirty="0" smtClean="0">
                <a:latin typeface="Papyrus" pitchFamily="66" charset="0"/>
              </a:rPr>
              <a:t>The day the archway was erected, our local eagles honoured us with a special fly past…………….  a truly evocative moment.</a:t>
            </a:r>
            <a:endParaRPr lang="en-GB" sz="2800" b="1" dirty="0">
              <a:latin typeface="Papyrus" pitchFamily="66" charset="0"/>
            </a:endParaRPr>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27584" y="1556792"/>
            <a:ext cx="7344816" cy="4248472"/>
          </a:xfrm>
          <a:prstGeom prst="rect">
            <a:avLst/>
          </a:prstGeom>
          <a:ln>
            <a:noFill/>
          </a:ln>
          <a:effectLst>
            <a:softEdge rad="112500"/>
          </a:effectLst>
        </p:spPr>
      </p:pic>
    </p:spTree>
    <p:extLst>
      <p:ext uri="{BB962C8B-B14F-4D97-AF65-F5344CB8AC3E}">
        <p14:creationId xmlns:p14="http://schemas.microsoft.com/office/powerpoint/2010/main" val="3452741250"/>
      </p:ext>
    </p:extLst>
  </p:cSld>
  <p:clrMapOvr>
    <a:masterClrMapping/>
  </p:clrMapOvr>
  <mc:AlternateContent xmlns:mc="http://schemas.openxmlformats.org/markup-compatibility/2006" xmlns:p14="http://schemas.microsoft.com/office/powerpoint/2010/main">
    <mc:Choice Requires="p14">
      <p:transition p14:dur="100" advClick="0" advTm="8000">
        <p:cut/>
      </p:transition>
    </mc:Choice>
    <mc:Fallback xmlns="">
      <p:transition advClick="0" advTm="8000">
        <p:cut/>
      </p:transition>
    </mc:Fallback>
  </mc:AlternateContent>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pPr algn="ctr"/>
            <a:r>
              <a:rPr lang="en-GB" dirty="0" smtClean="0">
                <a:latin typeface="Papyrus" pitchFamily="66" charset="0"/>
              </a:rPr>
              <a:t>THE FINAL BITS AND PIECES</a:t>
            </a:r>
            <a:endParaRPr lang="en-GB" dirty="0">
              <a:latin typeface="Papyrus" pitchFamily="66" charset="0"/>
            </a:endParaRPr>
          </a:p>
        </p:txBody>
      </p:sp>
      <p:pic>
        <p:nvPicPr>
          <p:cNvPr id="8" name="Picture Placeholder 7"/>
          <p:cNvPicPr>
            <a:picLocks noGrp="1" noChangeAspect="1"/>
          </p:cNvPicPr>
          <p:nvPr>
            <p:ph type="pic" idx="1"/>
          </p:nvPr>
        </p:nvPicPr>
        <p:blipFill>
          <a:blip r:embed="rId2" cstate="print">
            <a:extLst>
              <a:ext uri="{28A0092B-C50C-407E-A947-70E740481C1C}">
                <a14:useLocalDpi xmlns:a14="http://schemas.microsoft.com/office/drawing/2010/main" val="0"/>
              </a:ext>
            </a:extLst>
          </a:blip>
          <a:srcRect l="5556" r="5556"/>
          <a:stretch>
            <a:fillRect/>
          </a:stretch>
        </p:blipFill>
        <p:spPr>
          <a:prstGeom prst="rect">
            <a:avLst/>
          </a:prstGeom>
          <a:ln>
            <a:noFill/>
          </a:ln>
          <a:effectLst>
            <a:softEdge rad="112500"/>
          </a:effectLst>
        </p:spPr>
      </p:pic>
      <p:sp>
        <p:nvSpPr>
          <p:cNvPr id="7" name="Text Placeholder 6"/>
          <p:cNvSpPr>
            <a:spLocks noGrp="1"/>
          </p:cNvSpPr>
          <p:nvPr>
            <p:ph type="body" sz="half" idx="2"/>
          </p:nvPr>
        </p:nvSpPr>
        <p:spPr>
          <a:xfrm>
            <a:off x="1792288" y="5367338"/>
            <a:ext cx="5486400" cy="1085998"/>
          </a:xfrm>
        </p:spPr>
        <p:txBody>
          <a:bodyPr>
            <a:noAutofit/>
          </a:bodyPr>
          <a:lstStyle/>
          <a:p>
            <a:r>
              <a:rPr lang="en-GB" sz="1600" b="1" dirty="0" smtClean="0">
                <a:latin typeface="Papyrus" pitchFamily="66" charset="0"/>
              </a:rPr>
              <a:t>Once the walls had been completed and the archway was in place, we could add the final bits and pieces – the seating, the stone circle, the mill stone and the beacon.   </a:t>
            </a:r>
          </a:p>
          <a:p>
            <a:r>
              <a:rPr lang="en-GB" sz="1600" b="1" dirty="0" smtClean="0">
                <a:latin typeface="Papyrus" pitchFamily="66" charset="0"/>
              </a:rPr>
              <a:t>Job done!!</a:t>
            </a:r>
            <a:endParaRPr lang="en-GB" sz="1600" b="1" dirty="0">
              <a:latin typeface="Papyrus" pitchFamily="66" charset="0"/>
            </a:endParaRPr>
          </a:p>
        </p:txBody>
      </p:sp>
    </p:spTree>
    <p:extLst>
      <p:ext uri="{BB962C8B-B14F-4D97-AF65-F5344CB8AC3E}">
        <p14:creationId xmlns:p14="http://schemas.microsoft.com/office/powerpoint/2010/main" val="311060688"/>
      </p:ext>
    </p:extLst>
  </p:cSld>
  <p:clrMapOvr>
    <a:masterClrMapping/>
  </p:clrMapOvr>
  <mc:AlternateContent xmlns:mc="http://schemas.openxmlformats.org/markup-compatibility/2006" xmlns:p14="http://schemas.microsoft.com/office/powerpoint/2010/main">
    <mc:Choice Requires="p14">
      <p:transition p14:dur="100" advClick="0" advTm="6000">
        <p:cut/>
      </p:transition>
    </mc:Choice>
    <mc:Fallback xmlns="">
      <p:transition advClick="0" advTm="6000">
        <p:cut/>
      </p:transition>
    </mc:Fallback>
  </mc:AlternateContent>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57200" y="274638"/>
            <a:ext cx="8229600" cy="1066130"/>
          </a:xfrm>
        </p:spPr>
        <p:txBody>
          <a:bodyPr>
            <a:normAutofit/>
          </a:bodyPr>
          <a:lstStyle/>
          <a:p>
            <a:pPr algn="l"/>
            <a:r>
              <a:rPr lang="en-GB" sz="2800" b="1" dirty="0" smtClean="0">
                <a:latin typeface="Papyrus" pitchFamily="66" charset="0"/>
                <a:cs typeface="Andalus" pitchFamily="18" charset="-78"/>
              </a:rPr>
              <a:t>Project commenced  10 January, 2012</a:t>
            </a:r>
            <a:br>
              <a:rPr lang="en-GB" sz="2800" b="1" dirty="0" smtClean="0">
                <a:latin typeface="Papyrus" pitchFamily="66" charset="0"/>
                <a:cs typeface="Andalus" pitchFamily="18" charset="-78"/>
              </a:rPr>
            </a:br>
            <a:r>
              <a:rPr lang="en-GB" sz="2800" b="1" dirty="0" smtClean="0">
                <a:latin typeface="Papyrus" pitchFamily="66" charset="0"/>
                <a:cs typeface="Andalus" pitchFamily="18" charset="-78"/>
              </a:rPr>
              <a:t>Project completed    12 January, 2013</a:t>
            </a:r>
            <a:endParaRPr lang="en-GB" sz="2800" b="1" dirty="0">
              <a:latin typeface="Papyrus" pitchFamily="66" charset="0"/>
              <a:cs typeface="Andalus" pitchFamily="18" charset="-78"/>
            </a:endParaRPr>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95536" y="1268760"/>
            <a:ext cx="8136904" cy="4896544"/>
          </a:xfrm>
          <a:prstGeom prst="rect">
            <a:avLst/>
          </a:prstGeom>
          <a:ln>
            <a:noFill/>
          </a:ln>
          <a:effectLst>
            <a:softEdge rad="112500"/>
          </a:effectLst>
        </p:spPr>
      </p:pic>
    </p:spTree>
    <p:extLst>
      <p:ext uri="{BB962C8B-B14F-4D97-AF65-F5344CB8AC3E}">
        <p14:creationId xmlns:p14="http://schemas.microsoft.com/office/powerpoint/2010/main" val="1017025893"/>
      </p:ext>
    </p:extLst>
  </p:cSld>
  <p:clrMapOvr>
    <a:masterClrMapping/>
  </p:clrMapOvr>
  <mc:AlternateContent xmlns:mc="http://schemas.openxmlformats.org/markup-compatibility/2006" xmlns:p14="http://schemas.microsoft.com/office/powerpoint/2010/main">
    <mc:Choice Requires="p14">
      <p:transition p14:dur="100" advClick="0" advTm="5000">
        <p:cut/>
      </p:transition>
    </mc:Choice>
    <mc:Fallback xmlns="">
      <p:transition advClick="0" advTm="5000">
        <p:cut/>
      </p:transition>
    </mc:Fallback>
  </mc:AlternateContent>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2337869364"/>
      </p:ext>
    </p:extLst>
  </p:cSld>
  <p:clrMapOvr>
    <a:masterClrMapping/>
  </p:clrMapOvr>
  <mc:AlternateContent xmlns:mc="http://schemas.openxmlformats.org/markup-compatibility/2006" xmlns:p14="http://schemas.microsoft.com/office/powerpoint/2010/main">
    <mc:Choice Requires="p14">
      <p:transition p14:dur="100" advClick="0" advTm="8000">
        <p:cut/>
      </p:transition>
    </mc:Choice>
    <mc:Fallback xmlns="">
      <p:transition advClick="0" advTm="8000">
        <p:cut/>
      </p:transition>
    </mc:Fallback>
  </mc:AlternateContent>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3115120069"/>
      </p:ext>
    </p:extLst>
  </p:cSld>
  <p:clrMapOvr>
    <a:masterClrMapping/>
  </p:clrMapOvr>
  <mc:AlternateContent xmlns:mc="http://schemas.openxmlformats.org/markup-compatibility/2006" xmlns:p14="http://schemas.microsoft.com/office/powerpoint/2010/main">
    <mc:Choice Requires="p14">
      <p:transition p14:dur="100" advClick="0" advTm="8000">
        <p:cut/>
      </p:transition>
    </mc:Choice>
    <mc:Fallback xmlns="">
      <p:transition advClick="0" advTm="8000">
        <p:cut/>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sz="2800" b="1" dirty="0" smtClean="0">
                <a:latin typeface="Papyrus" pitchFamily="66" charset="0"/>
              </a:rPr>
              <a:t>The first step was to find a good site.  Which area within the </a:t>
            </a:r>
            <a:r>
              <a:rPr lang="en-GB" sz="2800" b="1" dirty="0" err="1" smtClean="0">
                <a:latin typeface="Papyrus" pitchFamily="66" charset="0"/>
              </a:rPr>
              <a:t>Bhaltos</a:t>
            </a:r>
            <a:r>
              <a:rPr lang="en-GB" sz="2800" b="1" dirty="0" smtClean="0">
                <a:latin typeface="Papyrus" pitchFamily="66" charset="0"/>
              </a:rPr>
              <a:t> Peninsula  would fit the bill?</a:t>
            </a:r>
            <a:br>
              <a:rPr lang="en-GB" sz="2800" b="1" dirty="0" smtClean="0">
                <a:latin typeface="Papyrus" pitchFamily="66" charset="0"/>
              </a:rPr>
            </a:br>
            <a:r>
              <a:rPr lang="en-GB" sz="2800" b="1" dirty="0" smtClean="0">
                <a:latin typeface="Papyrus" pitchFamily="66" charset="0"/>
              </a:rPr>
              <a:t>Will, Marian, Sandy, Finn and </a:t>
            </a:r>
            <a:r>
              <a:rPr lang="en-GB" sz="2800" b="1" dirty="0" err="1" smtClean="0">
                <a:latin typeface="Papyrus" pitchFamily="66" charset="0"/>
              </a:rPr>
              <a:t>Norry</a:t>
            </a:r>
            <a:r>
              <a:rPr lang="en-GB" sz="2800" b="1" dirty="0" smtClean="0">
                <a:latin typeface="Papyrus" pitchFamily="66" charset="0"/>
              </a:rPr>
              <a:t> consider the options.</a:t>
            </a:r>
            <a:endParaRPr lang="en-GB" sz="2800" b="1" dirty="0">
              <a:latin typeface="Papyrus" pitchFamily="66" charset="0"/>
            </a:endParaRPr>
          </a:p>
        </p:txBody>
      </p:sp>
      <p:pic>
        <p:nvPicPr>
          <p:cNvPr id="5" name="Content Placeholder 4"/>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a:off x="467544" y="1700808"/>
            <a:ext cx="4038600" cy="3168352"/>
          </a:xfrm>
          <a:prstGeom prst="rect">
            <a:avLst/>
          </a:prstGeom>
          <a:ln>
            <a:noFill/>
          </a:ln>
          <a:effectLst>
            <a:softEdge rad="112500"/>
          </a:effectLst>
        </p:spPr>
      </p:pic>
      <p:pic>
        <p:nvPicPr>
          <p:cNvPr id="6" name="Content Placeholder 5"/>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a:off x="4572000" y="3429000"/>
            <a:ext cx="4038600" cy="2776839"/>
          </a:xfrm>
          <a:prstGeom prst="rect">
            <a:avLst/>
          </a:prstGeom>
          <a:ln>
            <a:noFill/>
          </a:ln>
          <a:effectLst>
            <a:softEdge rad="112500"/>
          </a:effectLst>
        </p:spPr>
      </p:pic>
      <p:pic>
        <p:nvPicPr>
          <p:cNvPr id="1028" name="Picture 4" descr="C:\Users\Mike\AppData\Local\Microsoft\Windows\Temporary Internet Files\Content.IE5\SRWIT03A\MC900078622[1].wmf"/>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79512" y="3789040"/>
            <a:ext cx="1569343" cy="2123530"/>
          </a:xfrm>
          <a:prstGeom prst="rect">
            <a:avLst/>
          </a:prstGeom>
          <a:noFill/>
          <a:extLst>
            <a:ext uri="{909E8E84-426E-40DD-AFC4-6F175D3DCCD1}">
              <a14:hiddenFill xmlns:a14="http://schemas.microsoft.com/office/drawing/2010/main">
                <a:solidFill>
                  <a:srgbClr val="FFFFFF"/>
                </a:solidFill>
              </a14:hiddenFill>
            </a:ext>
          </a:extLst>
        </p:spPr>
      </p:pic>
      <p:pic>
        <p:nvPicPr>
          <p:cNvPr id="1029" name="Picture 5" descr="C:\Users\Mike\AppData\Local\Microsoft\Windows\Temporary Internet Files\Content.IE5\ZASTTWJT\MC900078711[1].wmf"/>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195736" y="4221088"/>
            <a:ext cx="1152128" cy="2088232"/>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C:\Users\Mike\AppData\Local\Microsoft\Windows\Temporary Internet Files\Content.IE5\JHPHC0Z2\MC900434411[1].wmf"/>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508104" y="1844824"/>
            <a:ext cx="2088232" cy="1800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55904431"/>
      </p:ext>
    </p:extLst>
  </p:cSld>
  <p:clrMapOvr>
    <a:masterClrMapping/>
  </p:clrMapOvr>
  <mc:AlternateContent xmlns:mc="http://schemas.openxmlformats.org/markup-compatibility/2006" xmlns:p14="http://schemas.microsoft.com/office/powerpoint/2010/main">
    <mc:Choice Requires="p14">
      <p:transition p14:dur="100" advClick="0" advTm="7000">
        <p:cut/>
      </p:transition>
    </mc:Choice>
    <mc:Fallback xmlns="">
      <p:transition advClick="0" advTm="7000">
        <p:cut/>
      </p:transition>
    </mc:Fallback>
  </mc:AlternateContent>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494207641"/>
      </p:ext>
    </p:extLst>
  </p:cSld>
  <p:clrMapOvr>
    <a:masterClrMapping/>
  </p:clrMapOvr>
  <mc:AlternateContent xmlns:mc="http://schemas.openxmlformats.org/markup-compatibility/2006" xmlns:p14="http://schemas.microsoft.com/office/powerpoint/2010/main">
    <mc:Choice Requires="p14">
      <p:transition p14:dur="100" advClick="0" advTm="5000">
        <p:cut/>
      </p:transition>
    </mc:Choice>
    <mc:Fallback xmlns="">
      <p:transition advClick="0" advTm="5000">
        <p:cut/>
      </p:transition>
    </mc:Fallback>
  </mc:AlternateContent>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9592" y="908720"/>
            <a:ext cx="7632848" cy="5112568"/>
          </a:xfrm>
          <a:prstGeom prst="rect">
            <a:avLst/>
          </a:prstGeom>
          <a:ln>
            <a:noFill/>
          </a:ln>
          <a:effectLst>
            <a:softEdge rad="112500"/>
          </a:effectLst>
        </p:spPr>
      </p:pic>
    </p:spTree>
    <p:extLst>
      <p:ext uri="{BB962C8B-B14F-4D97-AF65-F5344CB8AC3E}">
        <p14:creationId xmlns:p14="http://schemas.microsoft.com/office/powerpoint/2010/main" val="3304103151"/>
      </p:ext>
    </p:extLst>
  </p:cSld>
  <p:clrMapOvr>
    <a:masterClrMapping/>
  </p:clrMapOvr>
  <mc:AlternateContent xmlns:mc="http://schemas.openxmlformats.org/markup-compatibility/2006" xmlns:p14="http://schemas.microsoft.com/office/powerpoint/2010/main">
    <mc:Choice Requires="p14">
      <p:transition p14:dur="100" advClick="0" advTm="8000">
        <p:cut/>
      </p:transition>
    </mc:Choice>
    <mc:Fallback xmlns="">
      <p:transition advClick="0" advTm="8000">
        <p:cut/>
      </p:transition>
    </mc:Fallback>
  </mc:AlternateContent>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4000" y="1400175"/>
            <a:ext cx="6096000" cy="4057650"/>
          </a:xfrm>
          <a:prstGeom prst="rect">
            <a:avLst/>
          </a:prstGeom>
          <a:ln>
            <a:noFill/>
          </a:ln>
          <a:effectLst>
            <a:softEdge rad="112500"/>
          </a:effectLst>
        </p:spPr>
      </p:pic>
    </p:spTree>
    <p:extLst>
      <p:ext uri="{BB962C8B-B14F-4D97-AF65-F5344CB8AC3E}">
        <p14:creationId xmlns:p14="http://schemas.microsoft.com/office/powerpoint/2010/main" val="2266785229"/>
      </p:ext>
    </p:extLst>
  </p:cSld>
  <p:clrMapOvr>
    <a:masterClrMapping/>
  </p:clrMapOvr>
  <mc:AlternateContent xmlns:mc="http://schemas.openxmlformats.org/markup-compatibility/2006" xmlns:p14="http://schemas.microsoft.com/office/powerpoint/2010/main">
    <mc:Choice Requires="p14">
      <p:transition p14:dur="100" advClick="0" advTm="8000">
        <p:cut/>
      </p:transition>
    </mc:Choice>
    <mc:Fallback xmlns="">
      <p:transition advClick="0" advTm="8000">
        <p:cut/>
      </p:transition>
    </mc:Fallback>
  </mc:AlternateContent>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4000" y="1400175"/>
            <a:ext cx="6096000" cy="4057650"/>
          </a:xfrm>
          <a:prstGeom prst="rect">
            <a:avLst/>
          </a:prstGeom>
          <a:ln>
            <a:noFill/>
          </a:ln>
          <a:effectLst>
            <a:softEdge rad="112500"/>
          </a:effectLst>
        </p:spPr>
      </p:pic>
    </p:spTree>
    <p:extLst>
      <p:ext uri="{BB962C8B-B14F-4D97-AF65-F5344CB8AC3E}">
        <p14:creationId xmlns:p14="http://schemas.microsoft.com/office/powerpoint/2010/main" val="3539771088"/>
      </p:ext>
    </p:extLst>
  </p:cSld>
  <p:clrMapOvr>
    <a:masterClrMapping/>
  </p:clrMapOvr>
  <mc:AlternateContent xmlns:mc="http://schemas.openxmlformats.org/markup-compatibility/2006" xmlns:p14="http://schemas.microsoft.com/office/powerpoint/2010/main">
    <mc:Choice Requires="p14">
      <p:transition p14:dur="100" advClick="0" advTm="8000">
        <p:cut/>
      </p:transition>
    </mc:Choice>
    <mc:Fallback xmlns="">
      <p:transition advClick="0" advTm="8000">
        <p:cut/>
      </p:transition>
    </mc:Fallback>
  </mc:AlternateContent>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pPr algn="ctr"/>
            <a:endParaRPr lang="en-GB" dirty="0">
              <a:latin typeface="Papyrus" pitchFamily="66" charset="0"/>
            </a:endParaRPr>
          </a:p>
        </p:txBody>
      </p:sp>
      <p:sp>
        <p:nvSpPr>
          <p:cNvPr id="7" name="Text Placeholder 6"/>
          <p:cNvSpPr>
            <a:spLocks noGrp="1"/>
          </p:cNvSpPr>
          <p:nvPr>
            <p:ph type="body" sz="half" idx="2"/>
          </p:nvPr>
        </p:nvSpPr>
        <p:spPr/>
        <p:txBody>
          <a:bodyPr/>
          <a:lstStyle/>
          <a:p>
            <a:endParaRPr lang="en-GB" dirty="0">
              <a:latin typeface="Papyrus" pitchFamily="66" charset="0"/>
            </a:endParaRPr>
          </a:p>
        </p:txBody>
      </p:sp>
      <p:pic>
        <p:nvPicPr>
          <p:cNvPr id="8" name="Picture Placeholder 7"/>
          <p:cNvPicPr>
            <a:picLocks noGrp="1" noChangeAspect="1"/>
          </p:cNvPicPr>
          <p:nvPr>
            <p:ph type="pic" idx="1"/>
          </p:nvPr>
        </p:nvPicPr>
        <p:blipFill>
          <a:blip r:embed="rId2">
            <a:extLst>
              <a:ext uri="{28A0092B-C50C-407E-A947-70E740481C1C}">
                <a14:useLocalDpi xmlns:a14="http://schemas.microsoft.com/office/drawing/2010/main" val="0"/>
              </a:ext>
            </a:extLst>
          </a:blip>
          <a:stretch>
            <a:fillRect/>
          </a:stretch>
        </p:blipFill>
        <p:spPr>
          <a:xfrm>
            <a:off x="971600" y="620688"/>
            <a:ext cx="7488832" cy="5760640"/>
          </a:xfrm>
          <a:prstGeom prst="rect">
            <a:avLst/>
          </a:prstGeom>
          <a:ln>
            <a:noFill/>
          </a:ln>
          <a:effectLst>
            <a:softEdge rad="112500"/>
          </a:effectLst>
        </p:spPr>
      </p:pic>
    </p:spTree>
    <p:extLst>
      <p:ext uri="{BB962C8B-B14F-4D97-AF65-F5344CB8AC3E}">
        <p14:creationId xmlns:p14="http://schemas.microsoft.com/office/powerpoint/2010/main" val="3707362949"/>
      </p:ext>
    </p:extLst>
  </p:cSld>
  <p:clrMapOvr>
    <a:masterClrMapping/>
  </p:clrMapOvr>
  <mc:AlternateContent xmlns:mc="http://schemas.openxmlformats.org/markup-compatibility/2006" xmlns:p14="http://schemas.microsoft.com/office/powerpoint/2010/main">
    <mc:Choice Requires="p14">
      <p:transition p14:dur="100" advClick="0" advTm="8000">
        <p:cut/>
      </p:transition>
    </mc:Choice>
    <mc:Fallback xmlns="">
      <p:transition advClick="0" advTm="8000">
        <p:cut/>
      </p:transition>
    </mc:Fallback>
  </mc:AlternateContent>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4000" y="1400175"/>
            <a:ext cx="6096000" cy="4057650"/>
          </a:xfrm>
          <a:prstGeom prst="rect">
            <a:avLst/>
          </a:prstGeom>
          <a:ln>
            <a:noFill/>
          </a:ln>
          <a:effectLst>
            <a:softEdge rad="112500"/>
          </a:effectLst>
        </p:spPr>
      </p:pic>
    </p:spTree>
    <p:extLst>
      <p:ext uri="{BB962C8B-B14F-4D97-AF65-F5344CB8AC3E}">
        <p14:creationId xmlns:p14="http://schemas.microsoft.com/office/powerpoint/2010/main" val="3438468348"/>
      </p:ext>
    </p:extLst>
  </p:cSld>
  <p:clrMapOvr>
    <a:masterClrMapping/>
  </p:clrMapOvr>
  <mc:AlternateContent xmlns:mc="http://schemas.openxmlformats.org/markup-compatibility/2006" xmlns:p14="http://schemas.microsoft.com/office/powerpoint/2010/main">
    <mc:Choice Requires="p14">
      <p:transition p14:dur="100" advClick="0" advTm="6000">
        <p:cut/>
      </p:transition>
    </mc:Choice>
    <mc:Fallback xmlns="">
      <p:transition advClick="0" advTm="6000">
        <p:cut/>
      </p:transition>
    </mc:Fallback>
  </mc:AlternateContent>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4000" y="1400175"/>
            <a:ext cx="6096000" cy="4057650"/>
          </a:xfrm>
          <a:prstGeom prst="rect">
            <a:avLst/>
          </a:prstGeom>
          <a:ln>
            <a:noFill/>
          </a:ln>
          <a:effectLst>
            <a:softEdge rad="112500"/>
          </a:effectLst>
        </p:spPr>
      </p:pic>
    </p:spTree>
    <p:extLst>
      <p:ext uri="{BB962C8B-B14F-4D97-AF65-F5344CB8AC3E}">
        <p14:creationId xmlns:p14="http://schemas.microsoft.com/office/powerpoint/2010/main" val="981789414"/>
      </p:ext>
    </p:extLst>
  </p:cSld>
  <p:clrMapOvr>
    <a:masterClrMapping/>
  </p:clrMapOvr>
  <mc:AlternateContent xmlns:mc="http://schemas.openxmlformats.org/markup-compatibility/2006" xmlns:p14="http://schemas.microsoft.com/office/powerpoint/2010/main">
    <mc:Choice Requires="p14">
      <p:transition p14:dur="100" advClick="0" advTm="6000">
        <p:cut/>
      </p:transition>
    </mc:Choice>
    <mc:Fallback xmlns="">
      <p:transition advClick="0" advTm="6000">
        <p:cut/>
      </p:transition>
    </mc:Fallback>
  </mc:AlternateContent>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GB" sz="2000" b="1" dirty="0" smtClean="0">
                <a:latin typeface="Papyrus" pitchFamily="66" charset="0"/>
              </a:rPr>
              <a:t>AN SUILEACHAN – </a:t>
            </a:r>
            <a:br>
              <a:rPr lang="en-GB" sz="2000" b="1" dirty="0" smtClean="0">
                <a:latin typeface="Papyrus" pitchFamily="66" charset="0"/>
              </a:rPr>
            </a:br>
            <a:r>
              <a:rPr lang="en-GB" sz="2000" b="1" dirty="0" smtClean="0">
                <a:latin typeface="Papyrus" pitchFamily="66" charset="0"/>
              </a:rPr>
              <a:t/>
            </a:r>
            <a:br>
              <a:rPr lang="en-GB" sz="2000" b="1" dirty="0" smtClean="0">
                <a:latin typeface="Papyrus" pitchFamily="66" charset="0"/>
              </a:rPr>
            </a:br>
            <a:r>
              <a:rPr lang="en-GB" sz="2000" b="1" dirty="0" smtClean="0">
                <a:latin typeface="Papyrus" pitchFamily="66" charset="0"/>
              </a:rPr>
              <a:t>BEAUTIFUL  BY  DAY  OR  NIGHT…..</a:t>
            </a:r>
            <a:endParaRPr lang="en-GB" sz="2000" b="1" dirty="0">
              <a:latin typeface="Papyrus" pitchFamily="66" charset="0"/>
            </a:endParaRPr>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67544" y="1245915"/>
            <a:ext cx="8136904" cy="5208240"/>
          </a:xfrm>
          <a:prstGeom prst="rect">
            <a:avLst/>
          </a:prstGeom>
          <a:ln>
            <a:noFill/>
          </a:ln>
          <a:effectLst>
            <a:softEdge rad="112500"/>
          </a:effectLst>
        </p:spPr>
      </p:pic>
    </p:spTree>
    <p:extLst>
      <p:ext uri="{BB962C8B-B14F-4D97-AF65-F5344CB8AC3E}">
        <p14:creationId xmlns:p14="http://schemas.microsoft.com/office/powerpoint/2010/main" val="3307399889"/>
      </p:ext>
    </p:extLst>
  </p:cSld>
  <p:clrMapOvr>
    <a:masterClrMapping/>
  </p:clrMapOvr>
  <mc:AlternateContent xmlns:mc="http://schemas.openxmlformats.org/markup-compatibility/2006" xmlns:p14="http://schemas.microsoft.com/office/powerpoint/2010/main">
    <mc:Choice Requires="p14">
      <p:transition p14:dur="100" advClick="0" advTm="6000">
        <p:cut/>
      </p:transition>
    </mc:Choice>
    <mc:Fallback xmlns="">
      <p:transition advClick="0" advTm="6000">
        <p:cut/>
      </p:transition>
    </mc:Fallback>
  </mc:AlternateContent>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286000" y="404664"/>
            <a:ext cx="4572000" cy="6120680"/>
          </a:xfrm>
          <a:prstGeom prst="rect">
            <a:avLst/>
          </a:prstGeom>
          <a:ln>
            <a:noFill/>
          </a:ln>
          <a:effectLst>
            <a:softEdge rad="112500"/>
          </a:effectLst>
        </p:spPr>
      </p:pic>
    </p:spTree>
    <p:extLst>
      <p:ext uri="{BB962C8B-B14F-4D97-AF65-F5344CB8AC3E}">
        <p14:creationId xmlns:p14="http://schemas.microsoft.com/office/powerpoint/2010/main" val="555990582"/>
      </p:ext>
    </p:extLst>
  </p:cSld>
  <p:clrMapOvr>
    <a:masterClrMapping/>
  </p:clrMapOvr>
  <mc:AlternateContent xmlns:mc="http://schemas.openxmlformats.org/markup-compatibility/2006" xmlns:p14="http://schemas.microsoft.com/office/powerpoint/2010/main">
    <mc:Choice Requires="p14">
      <p:transition p14:dur="100" advClick="0" advTm="6000">
        <p:cut/>
      </p:transition>
    </mc:Choice>
    <mc:Fallback xmlns="">
      <p:transition advClick="0" advTm="6000">
        <p:cut/>
      </p:transition>
    </mc:Fallback>
  </mc:AlternateContent>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907704" y="2060848"/>
            <a:ext cx="5616624" cy="2062103"/>
          </a:xfrm>
          <a:prstGeom prst="rect">
            <a:avLst/>
          </a:prstGeom>
          <a:noFill/>
        </p:spPr>
        <p:txBody>
          <a:bodyPr wrap="square" rtlCol="0">
            <a:spAutoFit/>
          </a:bodyPr>
          <a:lstStyle/>
          <a:p>
            <a:r>
              <a:rPr lang="en-GB" sz="3200" b="1" dirty="0" smtClean="0">
                <a:latin typeface="Papyrus" pitchFamily="66" charset="0"/>
              </a:rPr>
              <a:t>….and already An </a:t>
            </a:r>
            <a:r>
              <a:rPr lang="en-GB" sz="3200" b="1" dirty="0" err="1" smtClean="0">
                <a:latin typeface="Papyrus" pitchFamily="66" charset="0"/>
              </a:rPr>
              <a:t>Sùileachan</a:t>
            </a:r>
            <a:r>
              <a:rPr lang="en-GB" sz="3200" b="1" dirty="0" smtClean="0">
                <a:latin typeface="Papyrus" pitchFamily="66" charset="0"/>
              </a:rPr>
              <a:t> has begun to capture the imagination of photographers………………</a:t>
            </a:r>
            <a:endParaRPr lang="en-GB" sz="3200" b="1" dirty="0">
              <a:latin typeface="Papyrus" pitchFamily="66" charset="0"/>
            </a:endParaRPr>
          </a:p>
        </p:txBody>
      </p:sp>
    </p:spTree>
    <p:extLst>
      <p:ext uri="{BB962C8B-B14F-4D97-AF65-F5344CB8AC3E}">
        <p14:creationId xmlns:p14="http://schemas.microsoft.com/office/powerpoint/2010/main" val="1589408945"/>
      </p:ext>
    </p:extLst>
  </p:cSld>
  <p:clrMapOvr>
    <a:masterClrMapping/>
  </p:clrMapOvr>
  <mc:AlternateContent xmlns:mc="http://schemas.openxmlformats.org/markup-compatibility/2006" xmlns:p14="http://schemas.microsoft.com/office/powerpoint/2010/main">
    <mc:Choice Requires="p14">
      <p:transition p14:dur="100" advClick="0" advTm="6000">
        <p:cut/>
      </p:transition>
    </mc:Choice>
    <mc:Fallback xmlns="">
      <p:transition advClick="0" advTm="6000">
        <p:cut/>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a:off x="457200" y="1772816"/>
            <a:ext cx="4038600" cy="3436565"/>
          </a:xfrm>
          <a:prstGeom prst="rect">
            <a:avLst/>
          </a:prstGeom>
          <a:ln>
            <a:noFill/>
          </a:ln>
          <a:effectLst>
            <a:softEdge rad="112500"/>
          </a:effectLst>
        </p:spPr>
      </p:pic>
      <p:pic>
        <p:nvPicPr>
          <p:cNvPr id="8" name="Content Placeholder 7"/>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a:off x="4644008" y="1844824"/>
            <a:ext cx="4038600" cy="3364557"/>
          </a:xfrm>
          <a:prstGeom prst="rect">
            <a:avLst/>
          </a:prstGeom>
          <a:ln>
            <a:noFill/>
          </a:ln>
          <a:effectLst>
            <a:softEdge rad="112500"/>
          </a:effectLst>
        </p:spPr>
      </p:pic>
      <p:sp>
        <p:nvSpPr>
          <p:cNvPr id="3" name="Title 2"/>
          <p:cNvSpPr>
            <a:spLocks noGrp="1"/>
          </p:cNvSpPr>
          <p:nvPr>
            <p:ph type="title"/>
          </p:nvPr>
        </p:nvSpPr>
        <p:spPr/>
        <p:txBody>
          <a:bodyPr>
            <a:normAutofit/>
          </a:bodyPr>
          <a:lstStyle/>
          <a:p>
            <a:r>
              <a:rPr lang="en-GB" sz="2000" b="1" dirty="0" smtClean="0">
                <a:latin typeface="Papyrus" pitchFamily="66" charset="0"/>
              </a:rPr>
              <a:t>An appropriate site was selected.  An </a:t>
            </a:r>
            <a:r>
              <a:rPr lang="en-GB" sz="2000" b="1" dirty="0" err="1" smtClean="0">
                <a:latin typeface="Papyrus" pitchFamily="66" charset="0"/>
              </a:rPr>
              <a:t>Sùileachan</a:t>
            </a:r>
            <a:r>
              <a:rPr lang="en-GB" sz="2000" b="1" dirty="0" smtClean="0">
                <a:latin typeface="Papyrus" pitchFamily="66" charset="0"/>
              </a:rPr>
              <a:t> is situated on a panoramic site overlooking </a:t>
            </a:r>
            <a:r>
              <a:rPr lang="en-GB" sz="2000" b="1" dirty="0" err="1" smtClean="0">
                <a:latin typeface="Papyrus" pitchFamily="66" charset="0"/>
              </a:rPr>
              <a:t>Pabbay</a:t>
            </a:r>
            <a:r>
              <a:rPr lang="en-GB" sz="2000" b="1" dirty="0" smtClean="0">
                <a:latin typeface="Papyrus" pitchFamily="66" charset="0"/>
              </a:rPr>
              <a:t> and also overlooking  West Loch </a:t>
            </a:r>
            <a:r>
              <a:rPr lang="en-GB" sz="2000" b="1" dirty="0" err="1" smtClean="0">
                <a:latin typeface="Papyrus" pitchFamily="66" charset="0"/>
              </a:rPr>
              <a:t>Roag</a:t>
            </a:r>
            <a:r>
              <a:rPr lang="en-GB" sz="2000" b="1" dirty="0" smtClean="0">
                <a:latin typeface="Papyrus" pitchFamily="66" charset="0"/>
              </a:rPr>
              <a:t>.  </a:t>
            </a:r>
            <a:endParaRPr lang="en-GB" sz="2000" b="1" dirty="0">
              <a:latin typeface="Papyrus" pitchFamily="66" charset="0"/>
            </a:endParaRPr>
          </a:p>
        </p:txBody>
      </p:sp>
    </p:spTree>
    <p:extLst>
      <p:ext uri="{BB962C8B-B14F-4D97-AF65-F5344CB8AC3E}">
        <p14:creationId xmlns:p14="http://schemas.microsoft.com/office/powerpoint/2010/main" val="3337615816"/>
      </p:ext>
    </p:extLst>
  </p:cSld>
  <p:clrMapOvr>
    <a:masterClrMapping/>
  </p:clrMapOvr>
  <mc:AlternateContent xmlns:mc="http://schemas.openxmlformats.org/markup-compatibility/2006" xmlns:p14="http://schemas.microsoft.com/office/powerpoint/2010/main">
    <mc:Choice Requires="p14">
      <p:transition p14:dur="100" advClick="0" advTm="8000">
        <p:cut/>
      </p:transition>
    </mc:Choice>
    <mc:Fallback xmlns="">
      <p:transition advClick="0" advTm="8000">
        <p:cut/>
      </p:transition>
    </mc:Fallback>
  </mc:AlternateContent>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47664" y="836712"/>
            <a:ext cx="6120680" cy="4680520"/>
          </a:xfrm>
          <a:prstGeom prst="rect">
            <a:avLst/>
          </a:prstGeom>
          <a:ln>
            <a:noFill/>
          </a:ln>
          <a:effectLst>
            <a:softEdge rad="112500"/>
          </a:effectLst>
        </p:spPr>
      </p:pic>
    </p:spTree>
    <p:extLst>
      <p:ext uri="{BB962C8B-B14F-4D97-AF65-F5344CB8AC3E}">
        <p14:creationId xmlns:p14="http://schemas.microsoft.com/office/powerpoint/2010/main" val="2566845215"/>
      </p:ext>
    </p:extLst>
  </p:cSld>
  <p:clrMapOvr>
    <a:masterClrMapping/>
  </p:clrMapOvr>
  <mc:AlternateContent xmlns:mc="http://schemas.openxmlformats.org/markup-compatibility/2006" xmlns:p14="http://schemas.microsoft.com/office/powerpoint/2010/main">
    <mc:Choice Requires="p14">
      <p:transition p14:dur="100" advClick="0" advTm="6000">
        <p:cut/>
      </p:transition>
    </mc:Choice>
    <mc:Fallback xmlns="">
      <p:transition advClick="0" advTm="6000">
        <p:cut/>
      </p:transition>
    </mc:Fallback>
  </mc:AlternateContent>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83568" y="476672"/>
            <a:ext cx="7776864" cy="5688632"/>
          </a:xfrm>
          <a:prstGeom prst="rect">
            <a:avLst/>
          </a:prstGeom>
          <a:ln>
            <a:noFill/>
          </a:ln>
          <a:effectLst>
            <a:softEdge rad="112500"/>
          </a:effectLst>
        </p:spPr>
      </p:pic>
    </p:spTree>
    <p:extLst>
      <p:ext uri="{BB962C8B-B14F-4D97-AF65-F5344CB8AC3E}">
        <p14:creationId xmlns:p14="http://schemas.microsoft.com/office/powerpoint/2010/main" val="232057406"/>
      </p:ext>
    </p:extLst>
  </p:cSld>
  <p:clrMapOvr>
    <a:masterClrMapping/>
  </p:clrMapOvr>
  <mc:AlternateContent xmlns:mc="http://schemas.openxmlformats.org/markup-compatibility/2006" xmlns:p14="http://schemas.microsoft.com/office/powerpoint/2010/main">
    <mc:Choice Requires="p14">
      <p:transition p14:dur="100" advClick="0" advTm="6000">
        <p:cut/>
      </p:transition>
    </mc:Choice>
    <mc:Fallback xmlns="">
      <p:transition advClick="0" advTm="6000">
        <p:cut/>
      </p:transition>
    </mc:Fallback>
  </mc:AlternateContent>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27584" y="764704"/>
            <a:ext cx="7488832" cy="5184576"/>
          </a:xfrm>
          <a:prstGeom prst="rect">
            <a:avLst/>
          </a:prstGeom>
          <a:ln>
            <a:noFill/>
          </a:ln>
          <a:effectLst>
            <a:softEdge rad="112500"/>
          </a:effectLst>
        </p:spPr>
      </p:pic>
    </p:spTree>
    <p:extLst>
      <p:ext uri="{BB962C8B-B14F-4D97-AF65-F5344CB8AC3E}">
        <p14:creationId xmlns:p14="http://schemas.microsoft.com/office/powerpoint/2010/main" val="1200286107"/>
      </p:ext>
    </p:extLst>
  </p:cSld>
  <p:clrMapOvr>
    <a:masterClrMapping/>
  </p:clrMapOvr>
  <mc:AlternateContent xmlns:mc="http://schemas.openxmlformats.org/markup-compatibility/2006" xmlns:p14="http://schemas.microsoft.com/office/powerpoint/2010/main">
    <mc:Choice Requires="p14">
      <p:transition p14:dur="100" advClick="0" advTm="6000">
        <p:cut/>
      </p:transition>
    </mc:Choice>
    <mc:Fallback xmlns="">
      <p:transition advClick="0" advTm="6000">
        <p:cut/>
      </p:transition>
    </mc:Fallback>
  </mc:AlternateContent>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15816" y="548680"/>
            <a:ext cx="3744416" cy="5904656"/>
          </a:xfrm>
          <a:prstGeom prst="rect">
            <a:avLst/>
          </a:prstGeom>
          <a:ln>
            <a:noFill/>
          </a:ln>
          <a:effectLst>
            <a:softEdge rad="112500"/>
          </a:effectLst>
        </p:spPr>
      </p:pic>
    </p:spTree>
    <p:extLst>
      <p:ext uri="{BB962C8B-B14F-4D97-AF65-F5344CB8AC3E}">
        <p14:creationId xmlns:p14="http://schemas.microsoft.com/office/powerpoint/2010/main" val="2960764458"/>
      </p:ext>
    </p:extLst>
  </p:cSld>
  <p:clrMapOvr>
    <a:masterClrMapping/>
  </p:clrMapOvr>
  <mc:AlternateContent xmlns:mc="http://schemas.openxmlformats.org/markup-compatibility/2006">
    <mc:Choice xmlns:p14="http://schemas.microsoft.com/office/powerpoint/2010/main" Requires="p14">
      <p:transition spd="slow" p14:dur="1500" advClick="0" advTm="8000">
        <p:split orient="vert"/>
      </p:transition>
    </mc:Choice>
    <mc:Fallback>
      <p:transition spd="slow" advClick="0" advTm="8000">
        <p:split orient="vert"/>
      </p:transition>
    </mc:Fallback>
  </mc:AlternateContent>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547664" y="1196752"/>
            <a:ext cx="5688632" cy="4801314"/>
          </a:xfrm>
          <a:prstGeom prst="rect">
            <a:avLst/>
          </a:prstGeom>
          <a:noFill/>
        </p:spPr>
        <p:txBody>
          <a:bodyPr wrap="square" rtlCol="0">
            <a:spAutoFit/>
          </a:bodyPr>
          <a:lstStyle/>
          <a:p>
            <a:r>
              <a:rPr lang="en-GB" b="1" dirty="0" smtClean="0">
                <a:latin typeface="Papyrus" pitchFamily="66" charset="0"/>
              </a:rPr>
              <a:t>An </a:t>
            </a:r>
            <a:r>
              <a:rPr lang="en-GB" b="1" dirty="0" err="1" smtClean="0">
                <a:latin typeface="Papyrus" pitchFamily="66" charset="0"/>
              </a:rPr>
              <a:t>Sùileachan</a:t>
            </a:r>
            <a:r>
              <a:rPr lang="en-GB" b="1" dirty="0" smtClean="0">
                <a:latin typeface="Papyrus" pitchFamily="66" charset="0"/>
              </a:rPr>
              <a:t> has been completed, but the next project is already being planned.</a:t>
            </a:r>
          </a:p>
          <a:p>
            <a:endParaRPr lang="en-GB" b="1" dirty="0" smtClean="0">
              <a:latin typeface="Papyrus" pitchFamily="66" charset="0"/>
            </a:endParaRPr>
          </a:p>
          <a:p>
            <a:r>
              <a:rPr lang="en-GB" b="1" dirty="0" smtClean="0">
                <a:latin typeface="Papyrus" pitchFamily="66" charset="0"/>
              </a:rPr>
              <a:t>We live in an area which is rich in archaeology and history.</a:t>
            </a:r>
          </a:p>
          <a:p>
            <a:endParaRPr lang="en-GB" b="1" dirty="0">
              <a:latin typeface="Papyrus" pitchFamily="66" charset="0"/>
            </a:endParaRPr>
          </a:p>
          <a:p>
            <a:r>
              <a:rPr lang="en-GB" b="1" dirty="0" smtClean="0">
                <a:latin typeface="Papyrus" pitchFamily="66" charset="0"/>
              </a:rPr>
              <a:t>Working in collaboration with </a:t>
            </a:r>
            <a:r>
              <a:rPr lang="en-GB" b="1" dirty="0" err="1" smtClean="0">
                <a:latin typeface="Papyrus" pitchFamily="66" charset="0"/>
              </a:rPr>
              <a:t>Comann</a:t>
            </a:r>
            <a:r>
              <a:rPr lang="en-GB" b="1" dirty="0" smtClean="0">
                <a:latin typeface="Papyrus" pitchFamily="66" charset="0"/>
              </a:rPr>
              <a:t> </a:t>
            </a:r>
            <a:r>
              <a:rPr lang="en-GB" b="1" dirty="0" err="1" smtClean="0">
                <a:latin typeface="Papyrus" pitchFamily="66" charset="0"/>
              </a:rPr>
              <a:t>Eachdraidh</a:t>
            </a:r>
            <a:r>
              <a:rPr lang="en-GB" b="1" dirty="0" smtClean="0">
                <a:latin typeface="Papyrus" pitchFamily="66" charset="0"/>
              </a:rPr>
              <a:t> </a:t>
            </a:r>
            <a:r>
              <a:rPr lang="en-GB" b="1" dirty="0" err="1" smtClean="0">
                <a:latin typeface="Papyrus" pitchFamily="66" charset="0"/>
              </a:rPr>
              <a:t>Uig</a:t>
            </a:r>
            <a:r>
              <a:rPr lang="en-GB" b="1" dirty="0" smtClean="0">
                <a:latin typeface="Papyrus" pitchFamily="66" charset="0"/>
              </a:rPr>
              <a:t>, the next project will be twofold - to collate the music and the stories from the community and put them onto a website with a downloadable app and  also to build pathways and information boards so that visitors will leave here with a greater understanding of the evolution of The </a:t>
            </a:r>
            <a:r>
              <a:rPr lang="en-GB" b="1" dirty="0" err="1" smtClean="0">
                <a:latin typeface="Papyrus" pitchFamily="66" charset="0"/>
              </a:rPr>
              <a:t>Bhaltos</a:t>
            </a:r>
            <a:r>
              <a:rPr lang="en-GB" b="1" dirty="0" smtClean="0">
                <a:latin typeface="Papyrus" pitchFamily="66" charset="0"/>
              </a:rPr>
              <a:t> Community - its archaeology, history, language and culture. </a:t>
            </a:r>
            <a:r>
              <a:rPr lang="en-GB" b="1" dirty="0">
                <a:latin typeface="Papyrus" pitchFamily="66" charset="0"/>
              </a:rPr>
              <a:t> </a:t>
            </a:r>
            <a:endParaRPr lang="en-GB" b="1" dirty="0" smtClean="0">
              <a:latin typeface="Papyrus" pitchFamily="66" charset="0"/>
            </a:endParaRPr>
          </a:p>
          <a:p>
            <a:endParaRPr lang="en-GB" b="1" dirty="0" smtClean="0">
              <a:latin typeface="Papyrus" pitchFamily="66" charset="0"/>
            </a:endParaRPr>
          </a:p>
          <a:p>
            <a:r>
              <a:rPr lang="en-GB" b="1" dirty="0" smtClean="0">
                <a:latin typeface="Papyrus" pitchFamily="66" charset="0"/>
              </a:rPr>
              <a:t>The website has already been created and can be viewed at www.uigtrail.com.</a:t>
            </a:r>
            <a:endParaRPr lang="en-GB" b="1" dirty="0">
              <a:latin typeface="Papyrus" pitchFamily="66" charset="0"/>
            </a:endParaRPr>
          </a:p>
        </p:txBody>
      </p:sp>
    </p:spTree>
    <p:extLst>
      <p:ext uri="{BB962C8B-B14F-4D97-AF65-F5344CB8AC3E}">
        <p14:creationId xmlns:p14="http://schemas.microsoft.com/office/powerpoint/2010/main" val="1372582885"/>
      </p:ext>
    </p:extLst>
  </p:cSld>
  <p:clrMapOvr>
    <a:masterClrMapping/>
  </p:clrMapOvr>
  <mc:AlternateContent xmlns:mc="http://schemas.openxmlformats.org/markup-compatibility/2006" xmlns:p14="http://schemas.microsoft.com/office/powerpoint/2010/main">
    <mc:Choice Requires="p14">
      <p:transition p14:dur="100" advClick="0" advTm="20000">
        <p:cut/>
      </p:transition>
    </mc:Choice>
    <mc:Fallback xmlns="">
      <p:transition advClick="0" advTm="20000">
        <p:cut/>
      </p:transition>
    </mc:Fallback>
  </mc:AlternateContent>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260648"/>
            <a:ext cx="8229600" cy="504056"/>
          </a:xfrm>
        </p:spPr>
        <p:txBody>
          <a:bodyPr>
            <a:normAutofit/>
          </a:bodyPr>
          <a:lstStyle/>
          <a:p>
            <a:r>
              <a:rPr lang="en-GB" sz="2000" b="1" dirty="0" smtClean="0">
                <a:latin typeface="Papyrus" pitchFamily="66" charset="0"/>
              </a:rPr>
              <a:t>MORAN   TAING    GU……………………………</a:t>
            </a:r>
            <a:endParaRPr lang="en-GB" sz="2000" b="1" dirty="0">
              <a:latin typeface="Papyrus" pitchFamily="66" charset="0"/>
            </a:endParaRPr>
          </a:p>
        </p:txBody>
      </p:sp>
      <p:sp>
        <p:nvSpPr>
          <p:cNvPr id="3" name="TextBox 2"/>
          <p:cNvSpPr txBox="1"/>
          <p:nvPr/>
        </p:nvSpPr>
        <p:spPr>
          <a:xfrm>
            <a:off x="539552" y="764704"/>
            <a:ext cx="7634039" cy="5940088"/>
          </a:xfrm>
          <a:prstGeom prst="rect">
            <a:avLst/>
          </a:prstGeom>
          <a:noFill/>
        </p:spPr>
        <p:txBody>
          <a:bodyPr wrap="square" rtlCol="0">
            <a:spAutoFit/>
          </a:bodyPr>
          <a:lstStyle/>
          <a:p>
            <a:pPr marL="285750" indent="-285750">
              <a:buFont typeface="Arial" pitchFamily="34" charset="0"/>
              <a:buChar char="•"/>
            </a:pPr>
            <a:r>
              <a:rPr lang="en-GB" sz="1400" b="1" dirty="0" smtClean="0">
                <a:latin typeface="Papyrus" pitchFamily="66" charset="0"/>
              </a:rPr>
              <a:t>Our funding partners</a:t>
            </a:r>
          </a:p>
          <a:p>
            <a:pPr marL="285750" indent="-285750">
              <a:buFont typeface="Arial" pitchFamily="34" charset="0"/>
              <a:buChar char="•"/>
            </a:pPr>
            <a:r>
              <a:rPr lang="en-GB" sz="1400" b="1" dirty="0" smtClean="0">
                <a:latin typeface="Papyrus" pitchFamily="66" charset="0"/>
              </a:rPr>
              <a:t>John, Joni, Anna and Teen Anne who gave freely of their time, knowledge and expertise to develop the project at different stages </a:t>
            </a:r>
          </a:p>
          <a:p>
            <a:pPr marL="285750" indent="-285750">
              <a:buFont typeface="Arial" pitchFamily="34" charset="0"/>
              <a:buChar char="•"/>
            </a:pPr>
            <a:r>
              <a:rPr lang="en-GB" sz="1400" b="1" dirty="0" smtClean="0">
                <a:latin typeface="Papyrus" pitchFamily="66" charset="0"/>
              </a:rPr>
              <a:t>Dr Finlay Macleod for naming An </a:t>
            </a:r>
            <a:r>
              <a:rPr lang="en-GB" sz="1400" b="1" dirty="0" err="1" smtClean="0">
                <a:latin typeface="Papyrus" pitchFamily="66" charset="0"/>
              </a:rPr>
              <a:t>Sùileachan</a:t>
            </a:r>
            <a:endParaRPr lang="en-GB" sz="1400" b="1" dirty="0" smtClean="0">
              <a:latin typeface="Papyrus" pitchFamily="66" charset="0"/>
            </a:endParaRPr>
          </a:p>
          <a:p>
            <a:pPr marL="285750" indent="-285750">
              <a:buFont typeface="Arial" pitchFamily="34" charset="0"/>
              <a:buChar char="•"/>
            </a:pPr>
            <a:r>
              <a:rPr lang="en-GB" sz="1400" b="1" dirty="0" smtClean="0">
                <a:latin typeface="Papyrus" pitchFamily="66" charset="0"/>
              </a:rPr>
              <a:t>the pupils and staff of </a:t>
            </a:r>
            <a:r>
              <a:rPr lang="en-GB" sz="1400" b="1" dirty="0" err="1" smtClean="0">
                <a:latin typeface="Papyrus" pitchFamily="66" charset="0"/>
              </a:rPr>
              <a:t>Uig</a:t>
            </a:r>
            <a:r>
              <a:rPr lang="en-GB" sz="1400" b="1" dirty="0" smtClean="0">
                <a:latin typeface="Papyrus" pitchFamily="66" charset="0"/>
              </a:rPr>
              <a:t> Primary School for their artwork and writing</a:t>
            </a:r>
          </a:p>
          <a:p>
            <a:pPr marL="285750" indent="-285750">
              <a:buFont typeface="Arial" pitchFamily="34" charset="0"/>
              <a:buChar char="•"/>
            </a:pPr>
            <a:r>
              <a:rPr lang="en-GB" sz="1400" b="1" dirty="0" err="1" smtClean="0">
                <a:latin typeface="Papyrus" pitchFamily="66" charset="0"/>
              </a:rPr>
              <a:t>Todag</a:t>
            </a:r>
            <a:r>
              <a:rPr lang="en-GB" sz="1400" b="1" dirty="0" smtClean="0">
                <a:latin typeface="Papyrus" pitchFamily="66" charset="0"/>
              </a:rPr>
              <a:t> </a:t>
            </a:r>
            <a:r>
              <a:rPr lang="en-GB" sz="1400" b="1" dirty="0">
                <a:latin typeface="Papyrus" pitchFamily="66" charset="0"/>
              </a:rPr>
              <a:t> </a:t>
            </a:r>
            <a:r>
              <a:rPr lang="en-GB" sz="1400" b="1" dirty="0" smtClean="0">
                <a:latin typeface="Papyrus" pitchFamily="66" charset="0"/>
              </a:rPr>
              <a:t>and </a:t>
            </a:r>
            <a:r>
              <a:rPr lang="en-GB" sz="1400" b="1" dirty="0" err="1" smtClean="0">
                <a:latin typeface="Papyrus" pitchFamily="66" charset="0"/>
              </a:rPr>
              <a:t>Tinie</a:t>
            </a:r>
            <a:r>
              <a:rPr lang="en-GB" sz="1400" b="1" dirty="0" smtClean="0">
                <a:latin typeface="Papyrus" pitchFamily="66" charset="0"/>
              </a:rPr>
              <a:t> who motivated us to be creative with the ceilidh, and everybody who painted the backdrops and helped to set up the ceilidh</a:t>
            </a:r>
          </a:p>
          <a:p>
            <a:pPr marL="285750" indent="-285750">
              <a:buFont typeface="Arial" pitchFamily="34" charset="0"/>
              <a:buChar char="•"/>
            </a:pPr>
            <a:r>
              <a:rPr lang="en-GB" sz="1400" b="1" dirty="0" smtClean="0">
                <a:latin typeface="Papyrus" pitchFamily="66" charset="0"/>
              </a:rPr>
              <a:t>everybody who  lent us props of all descriptions and the beautiful China tea sets</a:t>
            </a:r>
          </a:p>
          <a:p>
            <a:pPr marL="285750" indent="-285750">
              <a:buFont typeface="Arial" pitchFamily="34" charset="0"/>
              <a:buChar char="•"/>
            </a:pPr>
            <a:r>
              <a:rPr lang="en-GB" sz="1400" b="1" dirty="0">
                <a:latin typeface="Papyrus" pitchFamily="66" charset="0"/>
              </a:rPr>
              <a:t>e</a:t>
            </a:r>
            <a:r>
              <a:rPr lang="en-GB" sz="1400" b="1" dirty="0" smtClean="0">
                <a:latin typeface="Papyrus" pitchFamily="66" charset="0"/>
              </a:rPr>
              <a:t>verybody who baked and served suppers, and washed up afterwards</a:t>
            </a:r>
          </a:p>
          <a:p>
            <a:pPr marL="285750" indent="-285750">
              <a:buFont typeface="Arial" pitchFamily="34" charset="0"/>
              <a:buChar char="•"/>
            </a:pPr>
            <a:r>
              <a:rPr lang="en-GB" sz="1400" b="1" dirty="0">
                <a:latin typeface="Papyrus" pitchFamily="66" charset="0"/>
              </a:rPr>
              <a:t>a</a:t>
            </a:r>
            <a:r>
              <a:rPr lang="en-GB" sz="1400" b="1" dirty="0" smtClean="0">
                <a:latin typeface="Papyrus" pitchFamily="66" charset="0"/>
              </a:rPr>
              <a:t>ll our local, talented entertainers</a:t>
            </a:r>
          </a:p>
          <a:p>
            <a:pPr marL="285750" indent="-285750">
              <a:buFont typeface="Arial" pitchFamily="34" charset="0"/>
              <a:buChar char="•"/>
            </a:pPr>
            <a:r>
              <a:rPr lang="en-GB" sz="1400" b="1" dirty="0">
                <a:latin typeface="Papyrus" pitchFamily="66" charset="0"/>
              </a:rPr>
              <a:t>e</a:t>
            </a:r>
            <a:r>
              <a:rPr lang="en-GB" sz="1400" b="1" dirty="0" smtClean="0">
                <a:latin typeface="Papyrus" pitchFamily="66" charset="0"/>
              </a:rPr>
              <a:t>verybody who came to the ceilidh to support the project</a:t>
            </a:r>
          </a:p>
          <a:p>
            <a:pPr marL="285750" indent="-285750">
              <a:buFont typeface="Arial" pitchFamily="34" charset="0"/>
              <a:buChar char="•"/>
            </a:pPr>
            <a:r>
              <a:rPr lang="en-GB" sz="1400" b="1" dirty="0">
                <a:latin typeface="Papyrus" pitchFamily="66" charset="0"/>
              </a:rPr>
              <a:t>p</a:t>
            </a:r>
            <a:r>
              <a:rPr lang="en-GB" sz="1400" b="1" dirty="0" smtClean="0">
                <a:latin typeface="Papyrus" pitchFamily="66" charset="0"/>
              </a:rPr>
              <a:t>articular thanks to those people who took time to help to clear and clean the hall “the morning after the night before” – a mammoth task which proved that a good time was had by all!!</a:t>
            </a:r>
          </a:p>
          <a:p>
            <a:pPr marL="285750" indent="-285750">
              <a:buFont typeface="Arial" pitchFamily="34" charset="0"/>
              <a:buChar char="•"/>
            </a:pPr>
            <a:r>
              <a:rPr lang="en-GB" sz="1400" b="1" dirty="0">
                <a:latin typeface="Papyrus" pitchFamily="66" charset="0"/>
              </a:rPr>
              <a:t>e</a:t>
            </a:r>
            <a:r>
              <a:rPr lang="en-GB" sz="1400" b="1" dirty="0" smtClean="0">
                <a:latin typeface="Papyrus" pitchFamily="66" charset="0"/>
              </a:rPr>
              <a:t>verybody who gave their stories and photographs  for the project</a:t>
            </a:r>
          </a:p>
          <a:p>
            <a:pPr marL="285750" indent="-285750">
              <a:buFont typeface="Arial" pitchFamily="34" charset="0"/>
              <a:buChar char="•"/>
            </a:pPr>
            <a:r>
              <a:rPr lang="en-GB" sz="1400" b="1" dirty="0" smtClean="0">
                <a:latin typeface="Papyrus" pitchFamily="66" charset="0"/>
              </a:rPr>
              <a:t>Scottish Salmon company for the loan of the boat</a:t>
            </a:r>
          </a:p>
          <a:p>
            <a:pPr marL="285750" indent="-285750">
              <a:buFont typeface="Arial" pitchFamily="34" charset="0"/>
              <a:buChar char="•"/>
            </a:pPr>
            <a:r>
              <a:rPr lang="en-GB" sz="1400" b="1" dirty="0" err="1" smtClean="0">
                <a:latin typeface="Papyrus" pitchFamily="66" charset="0"/>
              </a:rPr>
              <a:t>Comann</a:t>
            </a:r>
            <a:r>
              <a:rPr lang="en-GB" sz="1400" b="1" dirty="0" smtClean="0">
                <a:latin typeface="Papyrus" pitchFamily="66" charset="0"/>
              </a:rPr>
              <a:t>  </a:t>
            </a:r>
            <a:r>
              <a:rPr lang="en-GB" sz="1400" b="1" dirty="0" err="1" smtClean="0">
                <a:latin typeface="Papyrus" pitchFamily="66" charset="0"/>
              </a:rPr>
              <a:t>Eachdraidh</a:t>
            </a:r>
            <a:r>
              <a:rPr lang="en-GB" sz="1400" b="1" dirty="0" smtClean="0">
                <a:latin typeface="Papyrus" pitchFamily="66" charset="0"/>
              </a:rPr>
              <a:t> </a:t>
            </a:r>
            <a:r>
              <a:rPr lang="en-GB" sz="1400" b="1" dirty="0" err="1" smtClean="0">
                <a:latin typeface="Papyrus" pitchFamily="66" charset="0"/>
              </a:rPr>
              <a:t>Uig</a:t>
            </a:r>
            <a:r>
              <a:rPr lang="en-GB" sz="1400" b="1" dirty="0" smtClean="0">
                <a:latin typeface="Papyrus" pitchFamily="66" charset="0"/>
              </a:rPr>
              <a:t> </a:t>
            </a:r>
          </a:p>
          <a:p>
            <a:pPr marL="285750" indent="-285750">
              <a:buFont typeface="Arial" pitchFamily="34" charset="0"/>
              <a:buChar char="•"/>
            </a:pPr>
            <a:r>
              <a:rPr lang="en-GB" sz="1400" b="1" dirty="0" err="1" smtClean="0">
                <a:latin typeface="Papyrus" pitchFamily="66" charset="0"/>
              </a:rPr>
              <a:t>Uig</a:t>
            </a:r>
            <a:r>
              <a:rPr lang="en-GB" sz="1400" b="1" dirty="0" smtClean="0">
                <a:latin typeface="Papyrus" pitchFamily="66" charset="0"/>
              </a:rPr>
              <a:t> Community Centre Association  for wonderful facilities</a:t>
            </a:r>
          </a:p>
          <a:p>
            <a:pPr marL="285750" indent="-285750">
              <a:buFont typeface="Arial" pitchFamily="34" charset="0"/>
              <a:buChar char="•"/>
            </a:pPr>
            <a:r>
              <a:rPr lang="en-GB" sz="1400" b="1" dirty="0" smtClean="0">
                <a:latin typeface="Papyrus" pitchFamily="66" charset="0"/>
              </a:rPr>
              <a:t>Lynne who project managed the creation of the tweed with </a:t>
            </a:r>
            <a:r>
              <a:rPr lang="en-GB" sz="1400" b="1" dirty="0" err="1" smtClean="0">
                <a:latin typeface="Papyrus" pitchFamily="66" charset="0"/>
              </a:rPr>
              <a:t>Shawbost</a:t>
            </a:r>
            <a:r>
              <a:rPr lang="en-GB" sz="1400" b="1" dirty="0" smtClean="0">
                <a:latin typeface="Papyrus" pitchFamily="66" charset="0"/>
              </a:rPr>
              <a:t> Mill </a:t>
            </a:r>
          </a:p>
          <a:p>
            <a:pPr marL="285750" indent="-285750">
              <a:buFont typeface="Arial" pitchFamily="34" charset="0"/>
              <a:buChar char="•"/>
            </a:pPr>
            <a:r>
              <a:rPr lang="en-GB" sz="1400" b="1" dirty="0" smtClean="0">
                <a:latin typeface="Papyrus" pitchFamily="66" charset="0"/>
              </a:rPr>
              <a:t>Hydrogen Dave for his time capsule </a:t>
            </a:r>
          </a:p>
          <a:p>
            <a:pPr marL="285750" indent="-285750">
              <a:buFont typeface="Arial" pitchFamily="34" charset="0"/>
              <a:buChar char="•"/>
            </a:pPr>
            <a:r>
              <a:rPr lang="en-GB" sz="1400" b="1" dirty="0" smtClean="0">
                <a:latin typeface="Papyrus" pitchFamily="66" charset="0"/>
              </a:rPr>
              <a:t>Colin, Alistair and Andrew for their photographs </a:t>
            </a:r>
          </a:p>
          <a:p>
            <a:pPr marL="285750" indent="-285750">
              <a:buFont typeface="Arial" pitchFamily="34" charset="0"/>
              <a:buChar char="•"/>
            </a:pPr>
            <a:r>
              <a:rPr lang="en-GB" sz="1400" b="1" dirty="0" smtClean="0">
                <a:latin typeface="Papyrus" pitchFamily="66" charset="0"/>
              </a:rPr>
              <a:t>the folks who visited the tearoom over the summer and gave such positive feedback on the exhibition</a:t>
            </a:r>
          </a:p>
          <a:p>
            <a:pPr marL="285750" indent="-285750">
              <a:buFont typeface="Arial" pitchFamily="34" charset="0"/>
              <a:buChar char="•"/>
            </a:pPr>
            <a:r>
              <a:rPr lang="en-GB" sz="1400" b="1" dirty="0">
                <a:latin typeface="Papyrus" pitchFamily="66" charset="0"/>
              </a:rPr>
              <a:t>a</a:t>
            </a:r>
            <a:r>
              <a:rPr lang="en-GB" sz="1400" b="1" dirty="0" smtClean="0">
                <a:latin typeface="Papyrus" pitchFamily="66" charset="0"/>
              </a:rPr>
              <a:t>ll those in the community who helped and advised us as the project began to take shape and move forward. – too many to mention</a:t>
            </a:r>
          </a:p>
          <a:p>
            <a:pPr marL="285750" indent="-285750">
              <a:buFont typeface="Arial" pitchFamily="34" charset="0"/>
              <a:buChar char="•"/>
            </a:pPr>
            <a:r>
              <a:rPr lang="en-GB" sz="1400" b="1" dirty="0" smtClean="0">
                <a:latin typeface="Papyrus" pitchFamily="66" charset="0"/>
              </a:rPr>
              <a:t>And many, many thanks to  </a:t>
            </a:r>
            <a:r>
              <a:rPr lang="en-GB" sz="1400" b="1" dirty="0" err="1" smtClean="0">
                <a:latin typeface="Papyrus" pitchFamily="66" charset="0"/>
              </a:rPr>
              <a:t>Catriona</a:t>
            </a:r>
            <a:r>
              <a:rPr lang="en-GB" sz="1400" b="1" dirty="0" smtClean="0">
                <a:latin typeface="Papyrus" pitchFamily="66" charset="0"/>
              </a:rPr>
              <a:t> at No7 Reef for  endless hospitality -soup, sandwiches , drams, and wise counsel to keep the workforce on track and the spirits from flagging!</a:t>
            </a:r>
          </a:p>
          <a:p>
            <a:r>
              <a:rPr lang="en-GB" sz="1600" b="1" dirty="0" smtClean="0">
                <a:latin typeface="Papyrus" pitchFamily="66" charset="0"/>
              </a:rPr>
              <a:t>	</a:t>
            </a:r>
          </a:p>
        </p:txBody>
      </p:sp>
    </p:spTree>
    <p:extLst>
      <p:ext uri="{BB962C8B-B14F-4D97-AF65-F5344CB8AC3E}">
        <p14:creationId xmlns:p14="http://schemas.microsoft.com/office/powerpoint/2010/main" val="2742638641"/>
      </p:ext>
    </p:extLst>
  </p:cSld>
  <p:clrMapOvr>
    <a:masterClrMapping/>
  </p:clrMapOvr>
  <mc:AlternateContent xmlns:mc="http://schemas.openxmlformats.org/markup-compatibility/2006" xmlns:p14="http://schemas.microsoft.com/office/powerpoint/2010/main">
    <mc:Choice Requires="p14">
      <p:transition p14:dur="100" advClick="0" advTm="30000">
        <p:cut/>
      </p:transition>
    </mc:Choice>
    <mc:Fallback xmlns="">
      <p:transition advClick="0" advTm="30000">
        <p:cut/>
      </p:transition>
    </mc:Fallback>
  </mc:AlternateContent>
  <p:timing>
    <p:tnLst>
      <p:par>
        <p:cTn id="1" dur="indefinite" restart="never" nodeType="tmRoot"/>
      </p:par>
    </p:tnLst>
  </p:timing>
</p:sld>
</file>

<file path=ppt/theme/theme1.xml><?xml version="1.0" encoding="utf-8"?>
<a:theme xmlns:a="http://schemas.openxmlformats.org/drawingml/2006/main" name="Office Theme">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1665</TotalTime>
  <Words>3188</Words>
  <Application>Microsoft Office PowerPoint</Application>
  <PresentationFormat>On-screen Show (4:3)</PresentationFormat>
  <Paragraphs>248</Paragraphs>
  <Slides>95</Slides>
  <Notes>2</Notes>
  <HiddenSlides>0</HiddenSlides>
  <MMClips>0</MMClips>
  <ScaleCrop>false</ScaleCrop>
  <HeadingPairs>
    <vt:vector size="4" baseType="variant">
      <vt:variant>
        <vt:lpstr>Theme</vt:lpstr>
      </vt:variant>
      <vt:variant>
        <vt:i4>1</vt:i4>
      </vt:variant>
      <vt:variant>
        <vt:lpstr>Slide Titles</vt:lpstr>
      </vt:variant>
      <vt:variant>
        <vt:i4>95</vt:i4>
      </vt:variant>
    </vt:vector>
  </HeadingPairs>
  <TitlesOfParts>
    <vt:vector size="96" baseType="lpstr">
      <vt:lpstr>Office Theme</vt:lpstr>
      <vt:lpstr>AN SUILEACHAN</vt:lpstr>
      <vt:lpstr>FUNDING PARTNERS</vt:lpstr>
      <vt:lpstr>PowerPoint Presentation</vt:lpstr>
      <vt:lpstr>PowerPoint Presentation</vt:lpstr>
      <vt:lpstr>THE BHALTOS COMMUNITY TRUST</vt:lpstr>
      <vt:lpstr>THE PROJECT</vt:lpstr>
      <vt:lpstr>THE   DESIGN   TEAM</vt:lpstr>
      <vt:lpstr>The first step was to find a good site.  Which area within the Bhaltos Peninsula  would fit the bill? Will, Marian, Sandy, Finn and Norry consider the options.</vt:lpstr>
      <vt:lpstr>An appropriate site was selected.  An Sùileachan is situated on a panoramic site overlooking Pabbay and also overlooking  West Loch Roag.  </vt:lpstr>
      <vt:lpstr>THE WORKFORCE</vt:lpstr>
      <vt:lpstr>AN   ARTISTIC   IMPRESSION  OF  AN  SUILEACHAN</vt:lpstr>
      <vt:lpstr>PowerPoint Presentation</vt:lpstr>
      <vt:lpstr>PowerPoint Presentation</vt:lpstr>
      <vt:lpstr>AnSùileachan  This orbits around the word sùil – the Gaelic for eye, but which extrapolates out to ‘eye-opener’ and ‘noteworthy’ and even ‘prescient’ and ‘far-seeing’.   It looks as much to the future as to the past.  Many thanks to Dr Finlay Macleod who created this name for the project</vt:lpstr>
      <vt:lpstr>THE DESIGN</vt:lpstr>
      <vt:lpstr>PowerPoint Presentation</vt:lpstr>
      <vt:lpstr>THE REEF  RAIDERS  This is a photograph of the Reef Raiders who were arrested for raiding Reef Farm. Their story is documented on the information board and their names appear on the stone circle.  Joni Buchanan, Rhona Meritt , Anna Mackinnon  and Teen Anne Murray collaborated on the historical context, the bi-lingual design and narrative. </vt:lpstr>
      <vt:lpstr>THIS  IS  A  COMPUTERISED  DESIGN  OF THE  GRANITE  CIRCLE   </vt:lpstr>
      <vt:lpstr>January 10th, 2012. The best day for making the symbolic first cut into the turf was pretty wild and wet . Will Maclean and Murdo Macleod, Chair of the Bhaltos Trust, manage a smile for the camera.</vt:lpstr>
      <vt:lpstr> THE REEF PARLIAMENT  The first meeting of the team to discuss the way forward.  Catriona provided endless hospitality and most of the planning and problem solving  took place at No7 Reef. </vt:lpstr>
      <vt:lpstr>TASKS  AND  CHORES  LIST</vt:lpstr>
      <vt:lpstr>A  SIGN  THAT  THE  REAL  WORK  WAS ABOUT  TO  BEGIN.</vt:lpstr>
      <vt:lpstr>WORK COMMENCED !!</vt:lpstr>
      <vt:lpstr>PowerPoint Presentation</vt:lpstr>
      <vt:lpstr> …………………..AND  THE  STONE  BEGAN  TO ARRIVE!!  Norry sourced some stones and Dolu transported lorry loads of them to the site after he had created the road and parking area.</vt:lpstr>
      <vt:lpstr>IAN  SMITH  SUPERVISED  THE  UNLOADING  OF EVEN  MORE  STONES</vt:lpstr>
      <vt:lpstr>PowerPoint Presentation</vt:lpstr>
      <vt:lpstr>SORTING  OUT  THE  STONES</vt:lpstr>
      <vt:lpstr>The stones came from old buildings in Uig – recycled to form the walls of An Sùileachan in Reef.  They were  very heavy and needed to be transported, lifted and shaped –laborious and time-consuming work.</vt:lpstr>
      <vt:lpstr>PowerPoint Presentation</vt:lpstr>
      <vt:lpstr>The first part of the circle and panoramic views over to Reef Beach</vt:lpstr>
      <vt:lpstr>The first circle leading into the walkway.  The wooden pieces will support the seats.</vt:lpstr>
      <vt:lpstr>PowerPoint Presentation</vt:lpstr>
      <vt:lpstr>  THE PERFECT SHAPE, AND SIZE FOR THE ARCHWAY   Sourced, moved and transported by Jim Crawford</vt:lpstr>
      <vt:lpstr>The film crew and some guests were transported to Vuia Beag on Lochlann to see the stones being lifted.   Thanks to Janet and Murray Macleod of Sea Trek and  Lynne and Calum Buchanan for their generous hospitality.  The weather , of course, was simply stunning.</vt:lpstr>
      <vt:lpstr>PowerPoint Presentation</vt:lpstr>
      <vt:lpstr>PowerPoint Presentation</vt:lpstr>
      <vt:lpstr>Stones being shipped to Jim’s workshop to be checked over and shaped.</vt:lpstr>
      <vt:lpstr>PowerPoint Presentation</vt:lpstr>
      <vt:lpstr>After cleaning the stones, Jim constructed a mock-up of what they would look like in their final position and Norry hauled the stones up to the site, ready for setting into place.</vt:lpstr>
      <vt:lpstr>THE LAST FEW STONES</vt:lpstr>
      <vt:lpstr>THE   LOCAL   BLACKSMITH   IN   STORNOWAY, JOHN MACLEOD,    MADE   THE BRAZIER   OUT   OF   OLD   GRAVEYARD   RAILINGS   WHICH   ARE OVER  ONE  HUNDRED   YEARS   OLD.    IT  HAS BEEN  MOUNTED  ON  A  MILL STONE  IN  ONE  OF THE  CIRCLES.    </vt:lpstr>
      <vt:lpstr>PowerPoint Presentation</vt:lpstr>
      <vt:lpstr>COMMUNITY INVOLVEMENT</vt:lpstr>
      <vt:lpstr>THOUGHTS  ON  ISLAND  LIFE</vt:lpstr>
      <vt:lpstr>This is Flora Macdonald and she is 94 years of age.  She lives in Reef and she told us her life story which was included in the exhibition in the tearoom.</vt:lpstr>
      <vt:lpstr>A Valtos Family -  Mairi Hearach’s Memories</vt:lpstr>
      <vt:lpstr>WE  ARE  LUCKY  ENOUGH  TO  HAVE  A  WEALTH  OF HISTORY  AT  OUR  FINGERTIPS  IN  UIG!  VISITORS  CAME  TO  SEE  THE  EXHIBITION  AND  TO RESEARCH THEIR  ISLAND  ROOTS  FROM  THE  MUSEUM  FILES.  From the archives……………happy, local Merchant Seamen  and note the footwear and apron in the second photograph</vt:lpstr>
      <vt:lpstr>PowerPoint Presentation</vt:lpstr>
      <vt:lpstr>We collected old photographs of Uig and borrowed the villlage archive boxes for the ceilidh so that people could share their memories and put names to faces and places.</vt:lpstr>
      <vt:lpstr>It has been interesting to see how much croft life has changed in a short space of time.  When did the boiler suit and wellies replace Harris tweed and stout boots for croft work?  The woman below looks very fashionably dressed for churning butter.  Who remembers Oxendales catalogue and the Marshall Ward catalogue and the travelling salesman?</vt:lpstr>
      <vt:lpstr>Some visitors to the ceilidh brought some photographs to share.  This was taken in 1961 at 11 Reef – Donald George, Margaret, Norman and Iain Chisholm.  Note the hand knitted jumpers, the obligatory, oversized welly boots and also the blackhouse at 10 Reef.</vt:lpstr>
      <vt:lpstr>COMMUNITY INVOLVEMENT</vt:lpstr>
      <vt:lpstr>THE TIME CAPSULE  Hydrogen Dave made us a time capsule.  It does look a bit like a thermos flask, but once it’s filled and sealed, the contents won’t decay.   What should go into it to give future generations a snapshot of life in Bhaltos over the centuries?</vt:lpstr>
      <vt:lpstr>THE BHALTOS TWEED</vt:lpstr>
      <vt:lpstr>HELPING HANDS FOR THE PREPARATIONS FOR THE CEILIDH</vt:lpstr>
      <vt:lpstr>Painting the backdrops – members of the community donated paint, brushes, rollers and trays.</vt:lpstr>
      <vt:lpstr>We decided that it would be good to transform the hall into a taigh ceilidh – with stone walls, fireplace and as many bits of old furniture as we could find in the community.  Many thanks to everybody who donated the precious China tea sets for our evening supper.  Thanks also to the men who transported the furniture to the hall and set it all up.</vt:lpstr>
      <vt:lpstr>COMMUNITY  HELP  TO  TRANSFORM  THE  HALL  INTO SOMETHING  MORE  INFORMAL  </vt:lpstr>
      <vt:lpstr>Thursday afternoon – full steam ahead………</vt:lpstr>
      <vt:lpstr>Artistic endeavours!</vt:lpstr>
      <vt:lpstr>More artistic endeavours – in the taigh ceilidh and in the tearoom with displays of island life, past and present.  The tearoom also had visitors on the Saturday afternoon to research island roots from the museum archives.</vt:lpstr>
      <vt:lpstr>The Tearoom was set up with a display which gave information about the work of the Bhaltos Community Trust , about the issues which led to the Land Clearances, the Land Raids and the subsequent land reforms. There were displays about the lives of our older folks and writing from the children from the school.  The archive boxes were also available.  These boxes contain photos and family trees from all the villages in Uig.</vt:lpstr>
      <vt:lpstr>THE ENTERTAINMENT</vt:lpstr>
      <vt:lpstr>Some music from Sea Atlas, who performed at this year’s HebCeltFest and then some background information about the design of An Suileachan from Will.  Marian, his wife also spoke about her ideas for the design and how it all came together.</vt:lpstr>
      <vt:lpstr>The students of Sabhal Mor Ostaig decided to use An Sùileachan as part of their studies.  They came over and filmed and interviewed people who were part of the project.  MacTV covered the Sùileachan story for a documentary and the story has been run in some newspapers. </vt:lpstr>
      <vt:lpstr>The evening was very busy with locals and visitors  of all ages coming out to talk and sing and dance. </vt:lpstr>
      <vt:lpstr>PowerPoint Presentation</vt:lpstr>
      <vt:lpstr>More ceilidh shots</vt:lpstr>
      <vt:lpstr>PowerPoint Presentation</vt:lpstr>
      <vt:lpstr>And after the ceilidh, back to work………</vt:lpstr>
      <vt:lpstr>Once the walls had been completed, Jim  and his son erected the archway, a formidable task requiring determination, strength, patience and precision.</vt:lpstr>
      <vt:lpstr>And again, the weather was breathtakingly beautiful and warm.</vt:lpstr>
      <vt:lpstr>PowerPoint Presentation</vt:lpstr>
      <vt:lpstr>The day the archway was erected, our local eagles honoured us with a special fly past…………….  a truly evocative moment.</vt:lpstr>
      <vt:lpstr>THE FINAL BITS AND PIECES</vt:lpstr>
      <vt:lpstr>Project commenced  10 January, 2012 Project completed    12 January, 2013</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AN SUILEACHAN –   BEAUTIFUL  BY  DAY  OR  NIGHT…..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MORAN   TAING    GU……………………………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SUILEACHAN PROJECT</dc:title>
  <dc:creator>Mike</dc:creator>
  <cp:lastModifiedBy>Donella</cp:lastModifiedBy>
  <cp:revision>191</cp:revision>
  <cp:lastPrinted>2012-05-06T13:52:16Z</cp:lastPrinted>
  <dcterms:created xsi:type="dcterms:W3CDTF">2012-03-20T18:47:58Z</dcterms:created>
  <dcterms:modified xsi:type="dcterms:W3CDTF">2013-04-30T17:51:53Z</dcterms:modified>
</cp:coreProperties>
</file>